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3" r:id="rId1"/>
  </p:sldMasterIdLst>
  <p:notesMasterIdLst>
    <p:notesMasterId r:id="rId10"/>
  </p:notesMasterIdLst>
  <p:handoutMasterIdLst>
    <p:handoutMasterId r:id="rId11"/>
  </p:handoutMasterIdLst>
  <p:sldIdLst>
    <p:sldId id="256" r:id="rId2"/>
    <p:sldId id="373" r:id="rId3"/>
    <p:sldId id="719" r:id="rId4"/>
    <p:sldId id="717" r:id="rId5"/>
    <p:sldId id="718" r:id="rId6"/>
    <p:sldId id="720" r:id="rId7"/>
    <p:sldId id="712" r:id="rId8"/>
    <p:sldId id="72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m, Aik Hoe" initials="LAH" lastIdx="2" clrIdx="0">
    <p:extLst>
      <p:ext uri="{19B8F6BF-5375-455C-9EA6-DF929625EA0E}">
        <p15:presenceInfo xmlns:p15="http://schemas.microsoft.com/office/powerpoint/2012/main" userId="S::hoe.lim@wto.org::2cd26441fd152dcb" providerId="AD"/>
      </p:ext>
    </p:extLst>
  </p:cmAuthor>
  <p:cmAuthor id="2" name="Ramos, Daniel" initials="RD" lastIdx="1" clrIdx="1">
    <p:extLst>
      <p:ext uri="{19B8F6BF-5375-455C-9EA6-DF929625EA0E}">
        <p15:presenceInfo xmlns:p15="http://schemas.microsoft.com/office/powerpoint/2012/main" userId="S::daniel.ramos@wto.org::a14e15cc13b075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8EF6"/>
    <a:srgbClr val="567CF4"/>
    <a:srgbClr val="3333FF"/>
    <a:srgbClr val="0066CC"/>
    <a:srgbClr val="FFFFFF"/>
    <a:srgbClr val="DADDE1"/>
    <a:srgbClr val="CBD3D9"/>
    <a:srgbClr val="006283"/>
    <a:srgbClr val="BBD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6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632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3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E2B529-7CBD-4578-A69B-11810D36E692}" type="doc">
      <dgm:prSet loTypeId="urn:microsoft.com/office/officeart/2005/8/layout/default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7E92D41B-BEFE-48A3-B2C3-FE4B7501B53E}">
      <dgm:prSet phldrT="[Text]"/>
      <dgm:spPr/>
      <dgm:t>
        <a:bodyPr/>
        <a:lstStyle/>
        <a:p>
          <a:r>
            <a:rPr lang="en-GB" dirty="0"/>
            <a:t>What carbon price?</a:t>
          </a:r>
        </a:p>
      </dgm:t>
    </dgm:pt>
    <dgm:pt modelId="{40877614-4B8A-47FC-902A-65A2E6E55400}" type="parTrans" cxnId="{1DA87F95-DFA5-4784-93FA-69C4F99E2811}">
      <dgm:prSet/>
      <dgm:spPr/>
      <dgm:t>
        <a:bodyPr/>
        <a:lstStyle/>
        <a:p>
          <a:endParaRPr lang="en-GB"/>
        </a:p>
      </dgm:t>
    </dgm:pt>
    <dgm:pt modelId="{E79528B3-26AF-4437-9312-4F7924BEB5B6}" type="sibTrans" cxnId="{1DA87F95-DFA5-4784-93FA-69C4F99E2811}">
      <dgm:prSet/>
      <dgm:spPr/>
      <dgm:t>
        <a:bodyPr/>
        <a:lstStyle/>
        <a:p>
          <a:endParaRPr lang="en-GB"/>
        </a:p>
      </dgm:t>
    </dgm:pt>
    <dgm:pt modelId="{F27E82B2-65AC-409A-8CEC-D97A971ED385}">
      <dgm:prSet phldrT="[Text]"/>
      <dgm:spPr/>
      <dgm:t>
        <a:bodyPr/>
        <a:lstStyle/>
        <a:p>
          <a:r>
            <a:rPr lang="en-GB" dirty="0"/>
            <a:t>What emission intensity (ET) benchmark?</a:t>
          </a:r>
        </a:p>
      </dgm:t>
    </dgm:pt>
    <dgm:pt modelId="{39558A33-B22B-4CE6-9DDF-1CAF4F2264EB}" type="parTrans" cxnId="{D6912D75-88F2-4A7E-9ABB-8A9379C4D835}">
      <dgm:prSet/>
      <dgm:spPr/>
      <dgm:t>
        <a:bodyPr/>
        <a:lstStyle/>
        <a:p>
          <a:endParaRPr lang="en-GB"/>
        </a:p>
      </dgm:t>
    </dgm:pt>
    <dgm:pt modelId="{2E9CC539-9FC3-4275-BC8E-0212A9622754}" type="sibTrans" cxnId="{D6912D75-88F2-4A7E-9ABB-8A9379C4D835}">
      <dgm:prSet/>
      <dgm:spPr/>
      <dgm:t>
        <a:bodyPr/>
        <a:lstStyle/>
        <a:p>
          <a:endParaRPr lang="en-GB"/>
        </a:p>
      </dgm:t>
    </dgm:pt>
    <dgm:pt modelId="{3F18E3CA-69C3-46F4-86F0-71B70528E8E0}">
      <dgm:prSet phldrT="[Text]"/>
      <dgm:spPr/>
      <dgm:t>
        <a:bodyPr/>
        <a:lstStyle/>
        <a:p>
          <a:r>
            <a:rPr lang="en-GB" dirty="0"/>
            <a:t>How to calculate ET (</a:t>
          </a:r>
          <a:r>
            <a:rPr lang="en-GB" dirty="0" err="1"/>
            <a:t>LCA</a:t>
          </a:r>
          <a:r>
            <a:rPr lang="en-GB" dirty="0"/>
            <a:t>) and who pays for certification?</a:t>
          </a:r>
        </a:p>
      </dgm:t>
    </dgm:pt>
    <dgm:pt modelId="{C45A0EB6-A0C4-444B-A5EB-9055EB484875}" type="parTrans" cxnId="{87D95EE7-269E-4937-9CAB-B7440B3FD79B}">
      <dgm:prSet/>
      <dgm:spPr/>
      <dgm:t>
        <a:bodyPr/>
        <a:lstStyle/>
        <a:p>
          <a:endParaRPr lang="en-GB"/>
        </a:p>
      </dgm:t>
    </dgm:pt>
    <dgm:pt modelId="{35F1BFD8-BF2E-4370-BB0B-8235F74D50AE}" type="sibTrans" cxnId="{87D95EE7-269E-4937-9CAB-B7440B3FD79B}">
      <dgm:prSet/>
      <dgm:spPr/>
      <dgm:t>
        <a:bodyPr/>
        <a:lstStyle/>
        <a:p>
          <a:endParaRPr lang="en-GB"/>
        </a:p>
      </dgm:t>
    </dgm:pt>
    <dgm:pt modelId="{10ED5048-0559-4056-9218-665CC2888ECF}">
      <dgm:prSet phldrT="[Text]"/>
      <dgm:spPr/>
      <dgm:t>
        <a:bodyPr/>
        <a:lstStyle/>
        <a:p>
          <a:r>
            <a:rPr lang="en-GB" dirty="0"/>
            <a:t>What sectors covered?</a:t>
          </a:r>
        </a:p>
      </dgm:t>
    </dgm:pt>
    <dgm:pt modelId="{0EED9DCC-46DF-4AC4-90E7-14101AFE3DCD}" type="parTrans" cxnId="{FD049595-3AAA-43C6-B65F-213633D3B09D}">
      <dgm:prSet/>
      <dgm:spPr/>
      <dgm:t>
        <a:bodyPr/>
        <a:lstStyle/>
        <a:p>
          <a:endParaRPr lang="en-GB"/>
        </a:p>
      </dgm:t>
    </dgm:pt>
    <dgm:pt modelId="{7797E5A2-69A4-4FA7-B32E-5AE69175323D}" type="sibTrans" cxnId="{FD049595-3AAA-43C6-B65F-213633D3B09D}">
      <dgm:prSet/>
      <dgm:spPr/>
      <dgm:t>
        <a:bodyPr/>
        <a:lstStyle/>
        <a:p>
          <a:endParaRPr lang="en-GB"/>
        </a:p>
      </dgm:t>
    </dgm:pt>
    <dgm:pt modelId="{0C1CF109-B748-4C87-82FB-337849D985CD}">
      <dgm:prSet phldrT="[Text]"/>
      <dgm:spPr/>
      <dgm:t>
        <a:bodyPr/>
        <a:lstStyle/>
        <a:p>
          <a:r>
            <a:rPr lang="en-GB" dirty="0"/>
            <a:t>How is the revenue used?</a:t>
          </a:r>
        </a:p>
      </dgm:t>
    </dgm:pt>
    <dgm:pt modelId="{3C80D323-5A45-48F0-AA20-2106B8116ED5}" type="parTrans" cxnId="{CB792531-70F5-4988-806C-518D3047382A}">
      <dgm:prSet/>
      <dgm:spPr/>
      <dgm:t>
        <a:bodyPr/>
        <a:lstStyle/>
        <a:p>
          <a:endParaRPr lang="en-GB"/>
        </a:p>
      </dgm:t>
    </dgm:pt>
    <dgm:pt modelId="{CA69EDC3-7863-4E44-A4AE-32DBFE790522}" type="sibTrans" cxnId="{CB792531-70F5-4988-806C-518D3047382A}">
      <dgm:prSet/>
      <dgm:spPr/>
      <dgm:t>
        <a:bodyPr/>
        <a:lstStyle/>
        <a:p>
          <a:endParaRPr lang="en-GB"/>
        </a:p>
      </dgm:t>
    </dgm:pt>
    <dgm:pt modelId="{375EE613-5688-4B4E-966A-9ABA324AAC4A}">
      <dgm:prSet phldrT="[Text]"/>
      <dgm:spPr/>
      <dgm:t>
        <a:bodyPr/>
        <a:lstStyle/>
        <a:p>
          <a:r>
            <a:rPr lang="en-GB" dirty="0"/>
            <a:t>Are non-tax climate policies considered?</a:t>
          </a:r>
        </a:p>
      </dgm:t>
    </dgm:pt>
    <dgm:pt modelId="{0D37E18B-DFF8-4182-8F23-EB7402DC71DF}" type="parTrans" cxnId="{B6101026-D047-4083-A7A2-6E5937B0ADF1}">
      <dgm:prSet/>
      <dgm:spPr/>
      <dgm:t>
        <a:bodyPr/>
        <a:lstStyle/>
        <a:p>
          <a:endParaRPr lang="en-GB"/>
        </a:p>
      </dgm:t>
    </dgm:pt>
    <dgm:pt modelId="{7D6A7800-7389-4E61-A6F3-0DD8F1A3383E}" type="sibTrans" cxnId="{B6101026-D047-4083-A7A2-6E5937B0ADF1}">
      <dgm:prSet/>
      <dgm:spPr/>
      <dgm:t>
        <a:bodyPr/>
        <a:lstStyle/>
        <a:p>
          <a:endParaRPr lang="en-GB"/>
        </a:p>
      </dgm:t>
    </dgm:pt>
    <dgm:pt modelId="{A7C6067F-0D73-464C-8AC5-0E0D21A12570}">
      <dgm:prSet phldrT="[Text]"/>
      <dgm:spPr/>
      <dgm:t>
        <a:bodyPr/>
        <a:lstStyle/>
        <a:p>
          <a:r>
            <a:rPr lang="en-GB" dirty="0"/>
            <a:t>Are there exemptions for developing countries?</a:t>
          </a:r>
        </a:p>
      </dgm:t>
    </dgm:pt>
    <dgm:pt modelId="{35AD6134-703F-4EAB-9CC9-A8B3126507EC}" type="parTrans" cxnId="{98075C3C-B659-45C9-8DB0-1EC78F14FA68}">
      <dgm:prSet/>
      <dgm:spPr/>
      <dgm:t>
        <a:bodyPr/>
        <a:lstStyle/>
        <a:p>
          <a:endParaRPr lang="en-GB"/>
        </a:p>
      </dgm:t>
    </dgm:pt>
    <dgm:pt modelId="{6D34DA90-1123-4D59-A015-76B6FDF11CB1}" type="sibTrans" cxnId="{98075C3C-B659-45C9-8DB0-1EC78F14FA68}">
      <dgm:prSet/>
      <dgm:spPr/>
      <dgm:t>
        <a:bodyPr/>
        <a:lstStyle/>
        <a:p>
          <a:endParaRPr lang="en-GB"/>
        </a:p>
      </dgm:t>
    </dgm:pt>
    <dgm:pt modelId="{32844B23-8502-4FCE-A122-E1D1A05D73BC}">
      <dgm:prSet phldrT="[Text]"/>
      <dgm:spPr/>
      <dgm:t>
        <a:bodyPr/>
        <a:lstStyle/>
        <a:p>
          <a:r>
            <a:rPr lang="en-GB" dirty="0"/>
            <a:t>Are exports also adjusted (rebates)?</a:t>
          </a:r>
        </a:p>
      </dgm:t>
    </dgm:pt>
    <dgm:pt modelId="{3B547711-33BF-4888-A253-F4360663CCE7}" type="parTrans" cxnId="{49645390-8E13-4A32-8961-FA9CFECE344F}">
      <dgm:prSet/>
      <dgm:spPr/>
      <dgm:t>
        <a:bodyPr/>
        <a:lstStyle/>
        <a:p>
          <a:endParaRPr lang="en-GB"/>
        </a:p>
      </dgm:t>
    </dgm:pt>
    <dgm:pt modelId="{909904C2-E1DF-4CE3-AC7A-26A1CD07498E}" type="sibTrans" cxnId="{49645390-8E13-4A32-8961-FA9CFECE344F}">
      <dgm:prSet/>
      <dgm:spPr/>
      <dgm:t>
        <a:bodyPr/>
        <a:lstStyle/>
        <a:p>
          <a:endParaRPr lang="en-GB"/>
        </a:p>
      </dgm:t>
    </dgm:pt>
    <dgm:pt modelId="{DA5BD01D-5934-4B47-B9A4-C195F2842D56}">
      <dgm:prSet phldrT="[Text]"/>
      <dgm:spPr/>
      <dgm:t>
        <a:bodyPr/>
        <a:lstStyle/>
        <a:p>
          <a:r>
            <a:rPr lang="en-GB" dirty="0"/>
            <a:t>Aligned with existing (if any) relevant international standards?</a:t>
          </a:r>
        </a:p>
      </dgm:t>
    </dgm:pt>
    <dgm:pt modelId="{0D0AB8A0-D52D-42FE-9E64-11FDB8B5A222}" type="parTrans" cxnId="{3650422D-ED70-4845-BCFE-D21257C3CBC7}">
      <dgm:prSet/>
      <dgm:spPr/>
      <dgm:t>
        <a:bodyPr/>
        <a:lstStyle/>
        <a:p>
          <a:endParaRPr lang="en-GB"/>
        </a:p>
      </dgm:t>
    </dgm:pt>
    <dgm:pt modelId="{12BF72A2-D67D-4CD8-88A6-3958FA3A3D01}" type="sibTrans" cxnId="{3650422D-ED70-4845-BCFE-D21257C3CBC7}">
      <dgm:prSet/>
      <dgm:spPr/>
      <dgm:t>
        <a:bodyPr/>
        <a:lstStyle/>
        <a:p>
          <a:endParaRPr lang="en-GB"/>
        </a:p>
      </dgm:t>
    </dgm:pt>
    <dgm:pt modelId="{D68DED5D-D86A-43FF-8F25-6D46E2BD1B0C}">
      <dgm:prSet phldrT="[Text]"/>
      <dgm:spPr/>
      <dgm:t>
        <a:bodyPr/>
        <a:lstStyle/>
        <a:p>
          <a:r>
            <a:rPr lang="en-GB" dirty="0"/>
            <a:t>Is there free allowances?</a:t>
          </a:r>
        </a:p>
      </dgm:t>
    </dgm:pt>
    <dgm:pt modelId="{88E1C2B0-8113-46A1-B3C1-5F36B9946528}" type="parTrans" cxnId="{70E342FA-7646-4A74-AECA-4DEC01C028EB}">
      <dgm:prSet/>
      <dgm:spPr/>
      <dgm:t>
        <a:bodyPr/>
        <a:lstStyle/>
        <a:p>
          <a:endParaRPr lang="en-GB"/>
        </a:p>
      </dgm:t>
    </dgm:pt>
    <dgm:pt modelId="{BBAC145E-C2AC-449A-B304-1A75BBCC45DF}" type="sibTrans" cxnId="{70E342FA-7646-4A74-AECA-4DEC01C028EB}">
      <dgm:prSet/>
      <dgm:spPr/>
      <dgm:t>
        <a:bodyPr/>
        <a:lstStyle/>
        <a:p>
          <a:endParaRPr lang="en-GB"/>
        </a:p>
      </dgm:t>
    </dgm:pt>
    <dgm:pt modelId="{DE803B2F-1207-42AE-AD5E-A8016335D6A7}">
      <dgm:prSet phldrT="[Text]"/>
      <dgm:spPr/>
      <dgm:t>
        <a:bodyPr/>
        <a:lstStyle/>
        <a:p>
          <a:r>
            <a:rPr lang="en-GB" dirty="0"/>
            <a:t>Is there an equivalent domestic tax?</a:t>
          </a:r>
        </a:p>
      </dgm:t>
    </dgm:pt>
    <dgm:pt modelId="{9318F062-FF86-4A82-9401-99ED507BBE2B}" type="parTrans" cxnId="{C0DA7D8F-7063-477E-A2E2-E468D8D82147}">
      <dgm:prSet/>
      <dgm:spPr/>
      <dgm:t>
        <a:bodyPr/>
        <a:lstStyle/>
        <a:p>
          <a:endParaRPr lang="en-US"/>
        </a:p>
      </dgm:t>
    </dgm:pt>
    <dgm:pt modelId="{DBF4351B-CF07-4723-B917-85B3DF9C3050}" type="sibTrans" cxnId="{C0DA7D8F-7063-477E-A2E2-E468D8D82147}">
      <dgm:prSet/>
      <dgm:spPr/>
      <dgm:t>
        <a:bodyPr/>
        <a:lstStyle/>
        <a:p>
          <a:endParaRPr lang="en-US"/>
        </a:p>
      </dgm:t>
    </dgm:pt>
    <dgm:pt modelId="{C06CA36B-D0E2-4622-B147-4D6B6052C3F0}">
      <dgm:prSet phldrT="[Text]"/>
      <dgm:spPr/>
      <dgm:t>
        <a:bodyPr/>
        <a:lstStyle/>
        <a:p>
          <a:r>
            <a:rPr lang="en-GB" dirty="0"/>
            <a:t>Is carbon leakage happening?</a:t>
          </a:r>
        </a:p>
      </dgm:t>
    </dgm:pt>
    <dgm:pt modelId="{2C7AE0D0-2807-4F58-8E4A-5D461BAC410F}" type="parTrans" cxnId="{17BF2C83-39AD-4C9D-8C04-8127A3C061FE}">
      <dgm:prSet/>
      <dgm:spPr/>
      <dgm:t>
        <a:bodyPr/>
        <a:lstStyle/>
        <a:p>
          <a:endParaRPr lang="en-US"/>
        </a:p>
      </dgm:t>
    </dgm:pt>
    <dgm:pt modelId="{E3D84864-B823-4272-996F-70794B1CD8D8}" type="sibTrans" cxnId="{17BF2C83-39AD-4C9D-8C04-8127A3C061FE}">
      <dgm:prSet/>
      <dgm:spPr/>
      <dgm:t>
        <a:bodyPr/>
        <a:lstStyle/>
        <a:p>
          <a:endParaRPr lang="en-US"/>
        </a:p>
      </dgm:t>
    </dgm:pt>
    <dgm:pt modelId="{31728E46-C80A-422B-8B41-71E3238AD7AC}" type="pres">
      <dgm:prSet presAssocID="{DBE2B529-7CBD-4578-A69B-11810D36E692}" presName="diagram" presStyleCnt="0">
        <dgm:presLayoutVars>
          <dgm:dir/>
          <dgm:resizeHandles val="exact"/>
        </dgm:presLayoutVars>
      </dgm:prSet>
      <dgm:spPr/>
    </dgm:pt>
    <dgm:pt modelId="{3B64869D-401C-488B-B275-243FD544C94A}" type="pres">
      <dgm:prSet presAssocID="{7E92D41B-BEFE-48A3-B2C3-FE4B7501B53E}" presName="node" presStyleLbl="node1" presStyleIdx="0" presStyleCnt="12">
        <dgm:presLayoutVars>
          <dgm:bulletEnabled val="1"/>
        </dgm:presLayoutVars>
      </dgm:prSet>
      <dgm:spPr/>
    </dgm:pt>
    <dgm:pt modelId="{74D59B94-2A90-4483-AA0A-A9A7E761D028}" type="pres">
      <dgm:prSet presAssocID="{E79528B3-26AF-4437-9312-4F7924BEB5B6}" presName="sibTrans" presStyleCnt="0"/>
      <dgm:spPr/>
    </dgm:pt>
    <dgm:pt modelId="{C59D06E6-A3C5-49B4-A566-A259774E5A56}" type="pres">
      <dgm:prSet presAssocID="{F27E82B2-65AC-409A-8CEC-D97A971ED385}" presName="node" presStyleLbl="node1" presStyleIdx="1" presStyleCnt="12">
        <dgm:presLayoutVars>
          <dgm:bulletEnabled val="1"/>
        </dgm:presLayoutVars>
      </dgm:prSet>
      <dgm:spPr/>
    </dgm:pt>
    <dgm:pt modelId="{FD629BCB-B564-4FDC-A1EB-AE5AB1B11322}" type="pres">
      <dgm:prSet presAssocID="{2E9CC539-9FC3-4275-BC8E-0212A9622754}" presName="sibTrans" presStyleCnt="0"/>
      <dgm:spPr/>
    </dgm:pt>
    <dgm:pt modelId="{0C977AC9-B3FA-44D2-89A2-90CA05BF01C2}" type="pres">
      <dgm:prSet presAssocID="{3F18E3CA-69C3-46F4-86F0-71B70528E8E0}" presName="node" presStyleLbl="node1" presStyleIdx="2" presStyleCnt="12">
        <dgm:presLayoutVars>
          <dgm:bulletEnabled val="1"/>
        </dgm:presLayoutVars>
      </dgm:prSet>
      <dgm:spPr/>
    </dgm:pt>
    <dgm:pt modelId="{09E472F8-444C-466A-8D65-C4D8E962CDC2}" type="pres">
      <dgm:prSet presAssocID="{35F1BFD8-BF2E-4370-BB0B-8235F74D50AE}" presName="sibTrans" presStyleCnt="0"/>
      <dgm:spPr/>
    </dgm:pt>
    <dgm:pt modelId="{4EE8143B-EF8B-4975-B46F-54C9AE151640}" type="pres">
      <dgm:prSet presAssocID="{10ED5048-0559-4056-9218-665CC2888ECF}" presName="node" presStyleLbl="node1" presStyleIdx="3" presStyleCnt="12">
        <dgm:presLayoutVars>
          <dgm:bulletEnabled val="1"/>
        </dgm:presLayoutVars>
      </dgm:prSet>
      <dgm:spPr/>
    </dgm:pt>
    <dgm:pt modelId="{997B65E7-702A-408F-B6C7-13021D663676}" type="pres">
      <dgm:prSet presAssocID="{7797E5A2-69A4-4FA7-B32E-5AE69175323D}" presName="sibTrans" presStyleCnt="0"/>
      <dgm:spPr/>
    </dgm:pt>
    <dgm:pt modelId="{0899E492-6ABA-489B-B9EF-521310B652FB}" type="pres">
      <dgm:prSet presAssocID="{0C1CF109-B748-4C87-82FB-337849D985CD}" presName="node" presStyleLbl="node1" presStyleIdx="4" presStyleCnt="12">
        <dgm:presLayoutVars>
          <dgm:bulletEnabled val="1"/>
        </dgm:presLayoutVars>
      </dgm:prSet>
      <dgm:spPr/>
    </dgm:pt>
    <dgm:pt modelId="{F4C075D5-AF77-4A59-A362-B799FC6D0773}" type="pres">
      <dgm:prSet presAssocID="{CA69EDC3-7863-4E44-A4AE-32DBFE790522}" presName="sibTrans" presStyleCnt="0"/>
      <dgm:spPr/>
    </dgm:pt>
    <dgm:pt modelId="{6309B098-9601-4E9A-B9B6-1910A0B064FF}" type="pres">
      <dgm:prSet presAssocID="{375EE613-5688-4B4E-966A-9ABA324AAC4A}" presName="node" presStyleLbl="node1" presStyleIdx="5" presStyleCnt="12">
        <dgm:presLayoutVars>
          <dgm:bulletEnabled val="1"/>
        </dgm:presLayoutVars>
      </dgm:prSet>
      <dgm:spPr/>
    </dgm:pt>
    <dgm:pt modelId="{46DDF5CA-9D92-4F3E-89A3-689D8F388520}" type="pres">
      <dgm:prSet presAssocID="{7D6A7800-7389-4E61-A6F3-0DD8F1A3383E}" presName="sibTrans" presStyleCnt="0"/>
      <dgm:spPr/>
    </dgm:pt>
    <dgm:pt modelId="{62C63775-FBA8-42D9-A9BA-0EBC7448BF9A}" type="pres">
      <dgm:prSet presAssocID="{A7C6067F-0D73-464C-8AC5-0E0D21A12570}" presName="node" presStyleLbl="node1" presStyleIdx="6" presStyleCnt="12">
        <dgm:presLayoutVars>
          <dgm:bulletEnabled val="1"/>
        </dgm:presLayoutVars>
      </dgm:prSet>
      <dgm:spPr/>
    </dgm:pt>
    <dgm:pt modelId="{3C2F1BB8-C7C6-4C8E-BFEB-96AA791556F2}" type="pres">
      <dgm:prSet presAssocID="{6D34DA90-1123-4D59-A015-76B6FDF11CB1}" presName="sibTrans" presStyleCnt="0"/>
      <dgm:spPr/>
    </dgm:pt>
    <dgm:pt modelId="{0D94F2FB-888F-406F-99C4-EEB0229148C2}" type="pres">
      <dgm:prSet presAssocID="{32844B23-8502-4FCE-A122-E1D1A05D73BC}" presName="node" presStyleLbl="node1" presStyleIdx="7" presStyleCnt="12">
        <dgm:presLayoutVars>
          <dgm:bulletEnabled val="1"/>
        </dgm:presLayoutVars>
      </dgm:prSet>
      <dgm:spPr/>
    </dgm:pt>
    <dgm:pt modelId="{58B86D91-22B1-4839-9452-3D3BECF09C02}" type="pres">
      <dgm:prSet presAssocID="{909904C2-E1DF-4CE3-AC7A-26A1CD07498E}" presName="sibTrans" presStyleCnt="0"/>
      <dgm:spPr/>
    </dgm:pt>
    <dgm:pt modelId="{91311AE4-DEEE-487C-B898-6BA671E67223}" type="pres">
      <dgm:prSet presAssocID="{DA5BD01D-5934-4B47-B9A4-C195F2842D56}" presName="node" presStyleLbl="node1" presStyleIdx="8" presStyleCnt="12">
        <dgm:presLayoutVars>
          <dgm:bulletEnabled val="1"/>
        </dgm:presLayoutVars>
      </dgm:prSet>
      <dgm:spPr/>
    </dgm:pt>
    <dgm:pt modelId="{AB8ED1C9-A3AF-49F8-82C4-7207D4383945}" type="pres">
      <dgm:prSet presAssocID="{12BF72A2-D67D-4CD8-88A6-3958FA3A3D01}" presName="sibTrans" presStyleCnt="0"/>
      <dgm:spPr/>
    </dgm:pt>
    <dgm:pt modelId="{7C10A383-8951-4E65-8046-E7A6DAC0C02B}" type="pres">
      <dgm:prSet presAssocID="{D68DED5D-D86A-43FF-8F25-6D46E2BD1B0C}" presName="node" presStyleLbl="node1" presStyleIdx="9" presStyleCnt="12">
        <dgm:presLayoutVars>
          <dgm:bulletEnabled val="1"/>
        </dgm:presLayoutVars>
      </dgm:prSet>
      <dgm:spPr/>
    </dgm:pt>
    <dgm:pt modelId="{46629E53-9631-4F7E-A278-45A6A871F2E8}" type="pres">
      <dgm:prSet presAssocID="{BBAC145E-C2AC-449A-B304-1A75BBCC45DF}" presName="sibTrans" presStyleCnt="0"/>
      <dgm:spPr/>
    </dgm:pt>
    <dgm:pt modelId="{1679A398-409C-4090-9C06-6CFA7DAD611C}" type="pres">
      <dgm:prSet presAssocID="{DE803B2F-1207-42AE-AD5E-A8016335D6A7}" presName="node" presStyleLbl="node1" presStyleIdx="10" presStyleCnt="12">
        <dgm:presLayoutVars>
          <dgm:bulletEnabled val="1"/>
        </dgm:presLayoutVars>
      </dgm:prSet>
      <dgm:spPr/>
    </dgm:pt>
    <dgm:pt modelId="{5CB09288-96FF-4110-8815-5F7442832EA5}" type="pres">
      <dgm:prSet presAssocID="{DBF4351B-CF07-4723-B917-85B3DF9C3050}" presName="sibTrans" presStyleCnt="0"/>
      <dgm:spPr/>
    </dgm:pt>
    <dgm:pt modelId="{DC8C4F38-5210-4710-9556-F1B6C40EA6E9}" type="pres">
      <dgm:prSet presAssocID="{C06CA36B-D0E2-4622-B147-4D6B6052C3F0}" presName="node" presStyleLbl="node1" presStyleIdx="11" presStyleCnt="12">
        <dgm:presLayoutVars>
          <dgm:bulletEnabled val="1"/>
        </dgm:presLayoutVars>
      </dgm:prSet>
      <dgm:spPr/>
    </dgm:pt>
  </dgm:ptLst>
  <dgm:cxnLst>
    <dgm:cxn modelId="{76C78E00-878C-4C9F-B5E9-56CB7D723549}" type="presOf" srcId="{F27E82B2-65AC-409A-8CEC-D97A971ED385}" destId="{C59D06E6-A3C5-49B4-A566-A259774E5A56}" srcOrd="0" destOrd="0" presId="urn:microsoft.com/office/officeart/2005/8/layout/default"/>
    <dgm:cxn modelId="{B6101026-D047-4083-A7A2-6E5937B0ADF1}" srcId="{DBE2B529-7CBD-4578-A69B-11810D36E692}" destId="{375EE613-5688-4B4E-966A-9ABA324AAC4A}" srcOrd="5" destOrd="0" parTransId="{0D37E18B-DFF8-4182-8F23-EB7402DC71DF}" sibTransId="{7D6A7800-7389-4E61-A6F3-0DD8F1A3383E}"/>
    <dgm:cxn modelId="{3650422D-ED70-4845-BCFE-D21257C3CBC7}" srcId="{DBE2B529-7CBD-4578-A69B-11810D36E692}" destId="{DA5BD01D-5934-4B47-B9A4-C195F2842D56}" srcOrd="8" destOrd="0" parTransId="{0D0AB8A0-D52D-42FE-9E64-11FDB8B5A222}" sibTransId="{12BF72A2-D67D-4CD8-88A6-3958FA3A3D01}"/>
    <dgm:cxn modelId="{CB792531-70F5-4988-806C-518D3047382A}" srcId="{DBE2B529-7CBD-4578-A69B-11810D36E692}" destId="{0C1CF109-B748-4C87-82FB-337849D985CD}" srcOrd="4" destOrd="0" parTransId="{3C80D323-5A45-48F0-AA20-2106B8116ED5}" sibTransId="{CA69EDC3-7863-4E44-A4AE-32DBFE790522}"/>
    <dgm:cxn modelId="{B5B5BB33-9686-40AB-9D2C-C2DF5E244107}" type="presOf" srcId="{10ED5048-0559-4056-9218-665CC2888ECF}" destId="{4EE8143B-EF8B-4975-B46F-54C9AE151640}" srcOrd="0" destOrd="0" presId="urn:microsoft.com/office/officeart/2005/8/layout/default"/>
    <dgm:cxn modelId="{37AAFE39-FC2F-467D-A835-FA0DF74F28DA}" type="presOf" srcId="{32844B23-8502-4FCE-A122-E1D1A05D73BC}" destId="{0D94F2FB-888F-406F-99C4-EEB0229148C2}" srcOrd="0" destOrd="0" presId="urn:microsoft.com/office/officeart/2005/8/layout/default"/>
    <dgm:cxn modelId="{98075C3C-B659-45C9-8DB0-1EC78F14FA68}" srcId="{DBE2B529-7CBD-4578-A69B-11810D36E692}" destId="{A7C6067F-0D73-464C-8AC5-0E0D21A12570}" srcOrd="6" destOrd="0" parTransId="{35AD6134-703F-4EAB-9CC9-A8B3126507EC}" sibTransId="{6D34DA90-1123-4D59-A015-76B6FDF11CB1}"/>
    <dgm:cxn modelId="{08065643-EB28-4486-AD5F-DA9114AE450F}" type="presOf" srcId="{DA5BD01D-5934-4B47-B9A4-C195F2842D56}" destId="{91311AE4-DEEE-487C-B898-6BA671E67223}" srcOrd="0" destOrd="0" presId="urn:microsoft.com/office/officeart/2005/8/layout/default"/>
    <dgm:cxn modelId="{786E9E6B-5709-446C-9364-984F372A9234}" type="presOf" srcId="{C06CA36B-D0E2-4622-B147-4D6B6052C3F0}" destId="{DC8C4F38-5210-4710-9556-F1B6C40EA6E9}" srcOrd="0" destOrd="0" presId="urn:microsoft.com/office/officeart/2005/8/layout/default"/>
    <dgm:cxn modelId="{50AF256C-B687-4B11-8CE0-2C17D1296251}" type="presOf" srcId="{A7C6067F-0D73-464C-8AC5-0E0D21A12570}" destId="{62C63775-FBA8-42D9-A9BA-0EBC7448BF9A}" srcOrd="0" destOrd="0" presId="urn:microsoft.com/office/officeart/2005/8/layout/default"/>
    <dgm:cxn modelId="{D6912D75-88F2-4A7E-9ABB-8A9379C4D835}" srcId="{DBE2B529-7CBD-4578-A69B-11810D36E692}" destId="{F27E82B2-65AC-409A-8CEC-D97A971ED385}" srcOrd="1" destOrd="0" parTransId="{39558A33-B22B-4CE6-9DDF-1CAF4F2264EB}" sibTransId="{2E9CC539-9FC3-4275-BC8E-0212A9622754}"/>
    <dgm:cxn modelId="{17BF2C83-39AD-4C9D-8C04-8127A3C061FE}" srcId="{DBE2B529-7CBD-4578-A69B-11810D36E692}" destId="{C06CA36B-D0E2-4622-B147-4D6B6052C3F0}" srcOrd="11" destOrd="0" parTransId="{2C7AE0D0-2807-4F58-8E4A-5D461BAC410F}" sibTransId="{E3D84864-B823-4272-996F-70794B1CD8D8}"/>
    <dgm:cxn modelId="{281C2B84-930B-4A46-AFE0-59A07DBF09D3}" type="presOf" srcId="{0C1CF109-B748-4C87-82FB-337849D985CD}" destId="{0899E492-6ABA-489B-B9EF-521310B652FB}" srcOrd="0" destOrd="0" presId="urn:microsoft.com/office/officeart/2005/8/layout/default"/>
    <dgm:cxn modelId="{E77B5E8B-22D9-408F-9127-B3A0F65FBA2B}" type="presOf" srcId="{DE803B2F-1207-42AE-AD5E-A8016335D6A7}" destId="{1679A398-409C-4090-9C06-6CFA7DAD611C}" srcOrd="0" destOrd="0" presId="urn:microsoft.com/office/officeart/2005/8/layout/default"/>
    <dgm:cxn modelId="{C4C3FB8E-F0D3-4449-BE47-CE61530D1CA1}" type="presOf" srcId="{D68DED5D-D86A-43FF-8F25-6D46E2BD1B0C}" destId="{7C10A383-8951-4E65-8046-E7A6DAC0C02B}" srcOrd="0" destOrd="0" presId="urn:microsoft.com/office/officeart/2005/8/layout/default"/>
    <dgm:cxn modelId="{C0DA7D8F-7063-477E-A2E2-E468D8D82147}" srcId="{DBE2B529-7CBD-4578-A69B-11810D36E692}" destId="{DE803B2F-1207-42AE-AD5E-A8016335D6A7}" srcOrd="10" destOrd="0" parTransId="{9318F062-FF86-4A82-9401-99ED507BBE2B}" sibTransId="{DBF4351B-CF07-4723-B917-85B3DF9C3050}"/>
    <dgm:cxn modelId="{49645390-8E13-4A32-8961-FA9CFECE344F}" srcId="{DBE2B529-7CBD-4578-A69B-11810D36E692}" destId="{32844B23-8502-4FCE-A122-E1D1A05D73BC}" srcOrd="7" destOrd="0" parTransId="{3B547711-33BF-4888-A253-F4360663CCE7}" sibTransId="{909904C2-E1DF-4CE3-AC7A-26A1CD07498E}"/>
    <dgm:cxn modelId="{25559591-CB52-4BB8-AA19-442406BE69CA}" type="presOf" srcId="{3F18E3CA-69C3-46F4-86F0-71B70528E8E0}" destId="{0C977AC9-B3FA-44D2-89A2-90CA05BF01C2}" srcOrd="0" destOrd="0" presId="urn:microsoft.com/office/officeart/2005/8/layout/default"/>
    <dgm:cxn modelId="{F7E26392-9C16-4442-A702-A36A1B12A3E5}" type="presOf" srcId="{DBE2B529-7CBD-4578-A69B-11810D36E692}" destId="{31728E46-C80A-422B-8B41-71E3238AD7AC}" srcOrd="0" destOrd="0" presId="urn:microsoft.com/office/officeart/2005/8/layout/default"/>
    <dgm:cxn modelId="{1DA87F95-DFA5-4784-93FA-69C4F99E2811}" srcId="{DBE2B529-7CBD-4578-A69B-11810D36E692}" destId="{7E92D41B-BEFE-48A3-B2C3-FE4B7501B53E}" srcOrd="0" destOrd="0" parTransId="{40877614-4B8A-47FC-902A-65A2E6E55400}" sibTransId="{E79528B3-26AF-4437-9312-4F7924BEB5B6}"/>
    <dgm:cxn modelId="{FD049595-3AAA-43C6-B65F-213633D3B09D}" srcId="{DBE2B529-7CBD-4578-A69B-11810D36E692}" destId="{10ED5048-0559-4056-9218-665CC2888ECF}" srcOrd="3" destOrd="0" parTransId="{0EED9DCC-46DF-4AC4-90E7-14101AFE3DCD}" sibTransId="{7797E5A2-69A4-4FA7-B32E-5AE69175323D}"/>
    <dgm:cxn modelId="{1AB93DDE-7A73-42AC-A640-243234A8FC9C}" type="presOf" srcId="{7E92D41B-BEFE-48A3-B2C3-FE4B7501B53E}" destId="{3B64869D-401C-488B-B275-243FD544C94A}" srcOrd="0" destOrd="0" presId="urn:microsoft.com/office/officeart/2005/8/layout/default"/>
    <dgm:cxn modelId="{87D95EE7-269E-4937-9CAB-B7440B3FD79B}" srcId="{DBE2B529-7CBD-4578-A69B-11810D36E692}" destId="{3F18E3CA-69C3-46F4-86F0-71B70528E8E0}" srcOrd="2" destOrd="0" parTransId="{C45A0EB6-A0C4-444B-A5EB-9055EB484875}" sibTransId="{35F1BFD8-BF2E-4370-BB0B-8235F74D50AE}"/>
    <dgm:cxn modelId="{DA1650E9-A0CD-4696-9BE9-B50B4A77D267}" type="presOf" srcId="{375EE613-5688-4B4E-966A-9ABA324AAC4A}" destId="{6309B098-9601-4E9A-B9B6-1910A0B064FF}" srcOrd="0" destOrd="0" presId="urn:microsoft.com/office/officeart/2005/8/layout/default"/>
    <dgm:cxn modelId="{70E342FA-7646-4A74-AECA-4DEC01C028EB}" srcId="{DBE2B529-7CBD-4578-A69B-11810D36E692}" destId="{D68DED5D-D86A-43FF-8F25-6D46E2BD1B0C}" srcOrd="9" destOrd="0" parTransId="{88E1C2B0-8113-46A1-B3C1-5F36B9946528}" sibTransId="{BBAC145E-C2AC-449A-B304-1A75BBCC45DF}"/>
    <dgm:cxn modelId="{6B8C5293-B11B-41E1-9744-531EC7B69386}" type="presParOf" srcId="{31728E46-C80A-422B-8B41-71E3238AD7AC}" destId="{3B64869D-401C-488B-B275-243FD544C94A}" srcOrd="0" destOrd="0" presId="urn:microsoft.com/office/officeart/2005/8/layout/default"/>
    <dgm:cxn modelId="{9C49DFC7-6774-417C-B2BD-ECA8422D42F5}" type="presParOf" srcId="{31728E46-C80A-422B-8B41-71E3238AD7AC}" destId="{74D59B94-2A90-4483-AA0A-A9A7E761D028}" srcOrd="1" destOrd="0" presId="urn:microsoft.com/office/officeart/2005/8/layout/default"/>
    <dgm:cxn modelId="{FECF735A-0CFD-4DD5-89CA-8DC061799615}" type="presParOf" srcId="{31728E46-C80A-422B-8B41-71E3238AD7AC}" destId="{C59D06E6-A3C5-49B4-A566-A259774E5A56}" srcOrd="2" destOrd="0" presId="urn:microsoft.com/office/officeart/2005/8/layout/default"/>
    <dgm:cxn modelId="{26E90538-A22C-46F1-B540-64AF7F8A66A6}" type="presParOf" srcId="{31728E46-C80A-422B-8B41-71E3238AD7AC}" destId="{FD629BCB-B564-4FDC-A1EB-AE5AB1B11322}" srcOrd="3" destOrd="0" presId="urn:microsoft.com/office/officeart/2005/8/layout/default"/>
    <dgm:cxn modelId="{D0D721C5-C53E-4269-BE03-154C751FCC29}" type="presParOf" srcId="{31728E46-C80A-422B-8B41-71E3238AD7AC}" destId="{0C977AC9-B3FA-44D2-89A2-90CA05BF01C2}" srcOrd="4" destOrd="0" presId="urn:microsoft.com/office/officeart/2005/8/layout/default"/>
    <dgm:cxn modelId="{FA5A9C77-D5AE-43F5-A46F-F92E721B7B8E}" type="presParOf" srcId="{31728E46-C80A-422B-8B41-71E3238AD7AC}" destId="{09E472F8-444C-466A-8D65-C4D8E962CDC2}" srcOrd="5" destOrd="0" presId="urn:microsoft.com/office/officeart/2005/8/layout/default"/>
    <dgm:cxn modelId="{5F9C6D79-DE9E-4106-BFF4-6B486219639C}" type="presParOf" srcId="{31728E46-C80A-422B-8B41-71E3238AD7AC}" destId="{4EE8143B-EF8B-4975-B46F-54C9AE151640}" srcOrd="6" destOrd="0" presId="urn:microsoft.com/office/officeart/2005/8/layout/default"/>
    <dgm:cxn modelId="{FE81AA6C-3C38-497F-9F34-DA4120BDAD4F}" type="presParOf" srcId="{31728E46-C80A-422B-8B41-71E3238AD7AC}" destId="{997B65E7-702A-408F-B6C7-13021D663676}" srcOrd="7" destOrd="0" presId="urn:microsoft.com/office/officeart/2005/8/layout/default"/>
    <dgm:cxn modelId="{158C26A8-AFB5-4D0A-9A7C-483326C86C59}" type="presParOf" srcId="{31728E46-C80A-422B-8B41-71E3238AD7AC}" destId="{0899E492-6ABA-489B-B9EF-521310B652FB}" srcOrd="8" destOrd="0" presId="urn:microsoft.com/office/officeart/2005/8/layout/default"/>
    <dgm:cxn modelId="{F320FE5C-BF83-42ED-95AF-0C424DDE6B33}" type="presParOf" srcId="{31728E46-C80A-422B-8B41-71E3238AD7AC}" destId="{F4C075D5-AF77-4A59-A362-B799FC6D0773}" srcOrd="9" destOrd="0" presId="urn:microsoft.com/office/officeart/2005/8/layout/default"/>
    <dgm:cxn modelId="{C77E6DC2-C4F1-44B9-B110-5A637729B8C7}" type="presParOf" srcId="{31728E46-C80A-422B-8B41-71E3238AD7AC}" destId="{6309B098-9601-4E9A-B9B6-1910A0B064FF}" srcOrd="10" destOrd="0" presId="urn:microsoft.com/office/officeart/2005/8/layout/default"/>
    <dgm:cxn modelId="{5D357F78-CB6A-42FE-AE1A-7EBB6204DFCC}" type="presParOf" srcId="{31728E46-C80A-422B-8B41-71E3238AD7AC}" destId="{46DDF5CA-9D92-4F3E-89A3-689D8F388520}" srcOrd="11" destOrd="0" presId="urn:microsoft.com/office/officeart/2005/8/layout/default"/>
    <dgm:cxn modelId="{2A7C13EB-9D4D-4492-B1DA-51BB535F682C}" type="presParOf" srcId="{31728E46-C80A-422B-8B41-71E3238AD7AC}" destId="{62C63775-FBA8-42D9-A9BA-0EBC7448BF9A}" srcOrd="12" destOrd="0" presId="urn:microsoft.com/office/officeart/2005/8/layout/default"/>
    <dgm:cxn modelId="{9BFDDCD4-D6C6-47B0-8947-F0B31531E371}" type="presParOf" srcId="{31728E46-C80A-422B-8B41-71E3238AD7AC}" destId="{3C2F1BB8-C7C6-4C8E-BFEB-96AA791556F2}" srcOrd="13" destOrd="0" presId="urn:microsoft.com/office/officeart/2005/8/layout/default"/>
    <dgm:cxn modelId="{898A93C3-16E0-42FE-A6A8-AA90225DCD4E}" type="presParOf" srcId="{31728E46-C80A-422B-8B41-71E3238AD7AC}" destId="{0D94F2FB-888F-406F-99C4-EEB0229148C2}" srcOrd="14" destOrd="0" presId="urn:microsoft.com/office/officeart/2005/8/layout/default"/>
    <dgm:cxn modelId="{1CEFF528-5520-4DD6-9DF6-D250B91C9E08}" type="presParOf" srcId="{31728E46-C80A-422B-8B41-71E3238AD7AC}" destId="{58B86D91-22B1-4839-9452-3D3BECF09C02}" srcOrd="15" destOrd="0" presId="urn:microsoft.com/office/officeart/2005/8/layout/default"/>
    <dgm:cxn modelId="{2AB860D4-508F-488B-9162-DCFF1A01E761}" type="presParOf" srcId="{31728E46-C80A-422B-8B41-71E3238AD7AC}" destId="{91311AE4-DEEE-487C-B898-6BA671E67223}" srcOrd="16" destOrd="0" presId="urn:microsoft.com/office/officeart/2005/8/layout/default"/>
    <dgm:cxn modelId="{ECD4B134-B4B7-4B34-86C9-6D42A958C6BE}" type="presParOf" srcId="{31728E46-C80A-422B-8B41-71E3238AD7AC}" destId="{AB8ED1C9-A3AF-49F8-82C4-7207D4383945}" srcOrd="17" destOrd="0" presId="urn:microsoft.com/office/officeart/2005/8/layout/default"/>
    <dgm:cxn modelId="{A688DE59-FB13-435F-9B48-5CC09184042A}" type="presParOf" srcId="{31728E46-C80A-422B-8B41-71E3238AD7AC}" destId="{7C10A383-8951-4E65-8046-E7A6DAC0C02B}" srcOrd="18" destOrd="0" presId="urn:microsoft.com/office/officeart/2005/8/layout/default"/>
    <dgm:cxn modelId="{A9512CC7-D9E6-4E11-97F2-281189DD87BF}" type="presParOf" srcId="{31728E46-C80A-422B-8B41-71E3238AD7AC}" destId="{46629E53-9631-4F7E-A278-45A6A871F2E8}" srcOrd="19" destOrd="0" presId="urn:microsoft.com/office/officeart/2005/8/layout/default"/>
    <dgm:cxn modelId="{A098F20D-DB86-4ED2-9A67-A5AB72EDC085}" type="presParOf" srcId="{31728E46-C80A-422B-8B41-71E3238AD7AC}" destId="{1679A398-409C-4090-9C06-6CFA7DAD611C}" srcOrd="20" destOrd="0" presId="urn:microsoft.com/office/officeart/2005/8/layout/default"/>
    <dgm:cxn modelId="{8B917F18-59CE-404B-85C0-F57F4ACB3F43}" type="presParOf" srcId="{31728E46-C80A-422B-8B41-71E3238AD7AC}" destId="{5CB09288-96FF-4110-8815-5F7442832EA5}" srcOrd="21" destOrd="0" presId="urn:microsoft.com/office/officeart/2005/8/layout/default"/>
    <dgm:cxn modelId="{30F0E306-46D9-4264-B3CB-D0E6E9203114}" type="presParOf" srcId="{31728E46-C80A-422B-8B41-71E3238AD7AC}" destId="{DC8C4F38-5210-4710-9556-F1B6C40EA6E9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64869D-401C-488B-B275-243FD544C94A}">
      <dsp:nvSpPr>
        <dsp:cNvPr id="0" name=""/>
        <dsp:cNvSpPr/>
      </dsp:nvSpPr>
      <dsp:spPr>
        <a:xfrm>
          <a:off x="3381" y="54192"/>
          <a:ext cx="2682959" cy="16097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What carbon price?</a:t>
          </a:r>
        </a:p>
      </dsp:txBody>
      <dsp:txXfrm>
        <a:off x="3381" y="54192"/>
        <a:ext cx="2682959" cy="1609775"/>
      </dsp:txXfrm>
    </dsp:sp>
    <dsp:sp modelId="{C59D06E6-A3C5-49B4-A566-A259774E5A56}">
      <dsp:nvSpPr>
        <dsp:cNvPr id="0" name=""/>
        <dsp:cNvSpPr/>
      </dsp:nvSpPr>
      <dsp:spPr>
        <a:xfrm>
          <a:off x="2954637" y="54192"/>
          <a:ext cx="2682959" cy="16097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What emission intensity (ET) benchmark?</a:t>
          </a:r>
        </a:p>
      </dsp:txBody>
      <dsp:txXfrm>
        <a:off x="2954637" y="54192"/>
        <a:ext cx="2682959" cy="1609775"/>
      </dsp:txXfrm>
    </dsp:sp>
    <dsp:sp modelId="{0C977AC9-B3FA-44D2-89A2-90CA05BF01C2}">
      <dsp:nvSpPr>
        <dsp:cNvPr id="0" name=""/>
        <dsp:cNvSpPr/>
      </dsp:nvSpPr>
      <dsp:spPr>
        <a:xfrm>
          <a:off x="5905892" y="54192"/>
          <a:ext cx="2682959" cy="16097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How to calculate ET (</a:t>
          </a:r>
          <a:r>
            <a:rPr lang="en-GB" sz="2100" kern="1200" dirty="0" err="1"/>
            <a:t>LCA</a:t>
          </a:r>
          <a:r>
            <a:rPr lang="en-GB" sz="2100" kern="1200" dirty="0"/>
            <a:t>) and who pays for certification?</a:t>
          </a:r>
        </a:p>
      </dsp:txBody>
      <dsp:txXfrm>
        <a:off x="5905892" y="54192"/>
        <a:ext cx="2682959" cy="1609775"/>
      </dsp:txXfrm>
    </dsp:sp>
    <dsp:sp modelId="{4EE8143B-EF8B-4975-B46F-54C9AE151640}">
      <dsp:nvSpPr>
        <dsp:cNvPr id="0" name=""/>
        <dsp:cNvSpPr/>
      </dsp:nvSpPr>
      <dsp:spPr>
        <a:xfrm>
          <a:off x="8857148" y="54192"/>
          <a:ext cx="2682959" cy="16097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What sectors covered?</a:t>
          </a:r>
        </a:p>
      </dsp:txBody>
      <dsp:txXfrm>
        <a:off x="8857148" y="54192"/>
        <a:ext cx="2682959" cy="1609775"/>
      </dsp:txXfrm>
    </dsp:sp>
    <dsp:sp modelId="{0899E492-6ABA-489B-B9EF-521310B652FB}">
      <dsp:nvSpPr>
        <dsp:cNvPr id="0" name=""/>
        <dsp:cNvSpPr/>
      </dsp:nvSpPr>
      <dsp:spPr>
        <a:xfrm>
          <a:off x="3381" y="1932264"/>
          <a:ext cx="2682959" cy="16097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How is the revenue used?</a:t>
          </a:r>
        </a:p>
      </dsp:txBody>
      <dsp:txXfrm>
        <a:off x="3381" y="1932264"/>
        <a:ext cx="2682959" cy="1609775"/>
      </dsp:txXfrm>
    </dsp:sp>
    <dsp:sp modelId="{6309B098-9601-4E9A-B9B6-1910A0B064FF}">
      <dsp:nvSpPr>
        <dsp:cNvPr id="0" name=""/>
        <dsp:cNvSpPr/>
      </dsp:nvSpPr>
      <dsp:spPr>
        <a:xfrm>
          <a:off x="2954637" y="1932264"/>
          <a:ext cx="2682959" cy="16097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Are non-tax climate policies considered?</a:t>
          </a:r>
        </a:p>
      </dsp:txBody>
      <dsp:txXfrm>
        <a:off x="2954637" y="1932264"/>
        <a:ext cx="2682959" cy="1609775"/>
      </dsp:txXfrm>
    </dsp:sp>
    <dsp:sp modelId="{62C63775-FBA8-42D9-A9BA-0EBC7448BF9A}">
      <dsp:nvSpPr>
        <dsp:cNvPr id="0" name=""/>
        <dsp:cNvSpPr/>
      </dsp:nvSpPr>
      <dsp:spPr>
        <a:xfrm>
          <a:off x="5905892" y="1932264"/>
          <a:ext cx="2682959" cy="16097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Are there exemptions for developing countries?</a:t>
          </a:r>
        </a:p>
      </dsp:txBody>
      <dsp:txXfrm>
        <a:off x="5905892" y="1932264"/>
        <a:ext cx="2682959" cy="1609775"/>
      </dsp:txXfrm>
    </dsp:sp>
    <dsp:sp modelId="{0D94F2FB-888F-406F-99C4-EEB0229148C2}">
      <dsp:nvSpPr>
        <dsp:cNvPr id="0" name=""/>
        <dsp:cNvSpPr/>
      </dsp:nvSpPr>
      <dsp:spPr>
        <a:xfrm>
          <a:off x="8857148" y="1932264"/>
          <a:ext cx="2682959" cy="16097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Are exports also adjusted (rebates)?</a:t>
          </a:r>
        </a:p>
      </dsp:txBody>
      <dsp:txXfrm>
        <a:off x="8857148" y="1932264"/>
        <a:ext cx="2682959" cy="1609775"/>
      </dsp:txXfrm>
    </dsp:sp>
    <dsp:sp modelId="{91311AE4-DEEE-487C-B898-6BA671E67223}">
      <dsp:nvSpPr>
        <dsp:cNvPr id="0" name=""/>
        <dsp:cNvSpPr/>
      </dsp:nvSpPr>
      <dsp:spPr>
        <a:xfrm>
          <a:off x="3381" y="3810335"/>
          <a:ext cx="2682959" cy="16097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Aligned with existing (if any) relevant international standards?</a:t>
          </a:r>
        </a:p>
      </dsp:txBody>
      <dsp:txXfrm>
        <a:off x="3381" y="3810335"/>
        <a:ext cx="2682959" cy="1609775"/>
      </dsp:txXfrm>
    </dsp:sp>
    <dsp:sp modelId="{7C10A383-8951-4E65-8046-E7A6DAC0C02B}">
      <dsp:nvSpPr>
        <dsp:cNvPr id="0" name=""/>
        <dsp:cNvSpPr/>
      </dsp:nvSpPr>
      <dsp:spPr>
        <a:xfrm>
          <a:off x="2954637" y="3810335"/>
          <a:ext cx="2682959" cy="16097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Is there free allowances?</a:t>
          </a:r>
        </a:p>
      </dsp:txBody>
      <dsp:txXfrm>
        <a:off x="2954637" y="3810335"/>
        <a:ext cx="2682959" cy="1609775"/>
      </dsp:txXfrm>
    </dsp:sp>
    <dsp:sp modelId="{1679A398-409C-4090-9C06-6CFA7DAD611C}">
      <dsp:nvSpPr>
        <dsp:cNvPr id="0" name=""/>
        <dsp:cNvSpPr/>
      </dsp:nvSpPr>
      <dsp:spPr>
        <a:xfrm>
          <a:off x="5905892" y="3810335"/>
          <a:ext cx="2682959" cy="16097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Is there an equivalent domestic tax?</a:t>
          </a:r>
        </a:p>
      </dsp:txBody>
      <dsp:txXfrm>
        <a:off x="5905892" y="3810335"/>
        <a:ext cx="2682959" cy="1609775"/>
      </dsp:txXfrm>
    </dsp:sp>
    <dsp:sp modelId="{DC8C4F38-5210-4710-9556-F1B6C40EA6E9}">
      <dsp:nvSpPr>
        <dsp:cNvPr id="0" name=""/>
        <dsp:cNvSpPr/>
      </dsp:nvSpPr>
      <dsp:spPr>
        <a:xfrm>
          <a:off x="8857148" y="3810335"/>
          <a:ext cx="2682959" cy="16097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Is carbon leakage happening?</a:t>
          </a:r>
        </a:p>
      </dsp:txBody>
      <dsp:txXfrm>
        <a:off x="8857148" y="3810335"/>
        <a:ext cx="2682959" cy="16097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C60981-3369-4A1F-BF31-D898B2250F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6BC43B-206E-4D77-9C58-971A5BEEE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D275A-763A-4A4F-98D8-328599127DA5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C56ACD-D99D-4EBE-A9CC-4E1818F87F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1809E-2582-415F-AD1B-3A43A7C196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A39BC-5CEB-47F2-BE10-8616A725F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58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9F5BF-EDE1-4C1A-9D3D-7BEA7EA12168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367CC-F8CD-4A89-962D-28EC59302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340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367CC-F8CD-4A89-962D-28EC59302DF9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367CC-F8CD-4A89-962D-28EC59302D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0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367CC-F8CD-4A89-962D-28EC59302DF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68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367CC-F8CD-4A89-962D-28EC59302D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1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367CC-F8CD-4A89-962D-28EC59302DF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8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367CC-F8CD-4A89-962D-28EC59302DF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2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TO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4F5E4-24FA-44F6-82A3-F58F27AB54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57ECC-A694-4A81-B22F-7E76407215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BE20D343-9E92-48C7-8C7A-AE4D1A7DA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04" y="522778"/>
            <a:ext cx="2504210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7D4F38B0-9CE1-421E-A36E-41C997E28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36111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B5793470-6D0F-45FE-B422-005F67F56ED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36111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5A11AF50-A9A6-4744-88A0-10FAAD256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7550" y="3669653"/>
            <a:ext cx="5444490" cy="1117335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295C1191-EB5B-444A-8306-F91A1464EFD5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448800" y="5136885"/>
            <a:ext cx="22629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716EB51-90DB-4D34-B1B1-9B22F415EF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67550" y="2717573"/>
            <a:ext cx="7881500" cy="711427"/>
          </a:xfrm>
        </p:spPr>
        <p:txBody>
          <a:bodyPr/>
          <a:lstStyle>
            <a:lvl1pPr marL="0" indent="0" algn="l">
              <a:buNone/>
              <a:defRPr sz="3600">
                <a:solidFill>
                  <a:schemeClr val="tx1"/>
                </a:solidFill>
              </a:defRPr>
            </a:lvl1pPr>
            <a:lvl2pPr marL="342900" indent="0" algn="l">
              <a:buNone/>
              <a:defRPr sz="28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title styles</a:t>
            </a:r>
          </a:p>
        </p:txBody>
      </p:sp>
    </p:spTree>
    <p:extLst>
      <p:ext uri="{BB962C8B-B14F-4D97-AF65-F5344CB8AC3E}">
        <p14:creationId xmlns:p14="http://schemas.microsoft.com/office/powerpoint/2010/main" val="3351452403"/>
      </p:ext>
    </p:extLst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WTO - Pictur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69AB02-6EEA-4A8B-B7AE-334650355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19900" y="0"/>
            <a:ext cx="5372100" cy="685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38C62E1-5452-4B98-A784-DE88E3F189C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/>
          <a:stretch/>
        </p:blipFill>
        <p:spPr bwMode="auto">
          <a:xfrm>
            <a:off x="0" y="3571332"/>
            <a:ext cx="2681838" cy="32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52AD66-5B68-4949-8142-59B8F286F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0919" y="1490932"/>
            <a:ext cx="4978400" cy="79363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92E29-D328-43C0-8863-3364B166A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40919" y="2565347"/>
            <a:ext cx="4978400" cy="3510219"/>
          </a:xfrm>
        </p:spPr>
        <p:txBody>
          <a:bodyPr/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9DAB92-369C-42CE-82B4-63FAFAE4C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204519" y="635635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D4E600-5746-4606-94AC-DABF6517CC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78210" y="6356351"/>
            <a:ext cx="751303" cy="365125"/>
          </a:xfrm>
        </p:spPr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C:\Users\Leszek Jędraszczak\Desktop\Untitled-3.png">
            <a:extLst>
              <a:ext uri="{FF2B5EF4-FFF2-40B4-BE49-F238E27FC236}">
                <a16:creationId xmlns:a16="http://schemas.microsoft.com/office/drawing/2014/main" id="{39BFF66D-2F59-430C-8FFD-C7E0C314D6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83" y="550931"/>
            <a:ext cx="2308926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07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TO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2F95E40-0FFD-4EC5-BD10-7F480531C82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/>
          <a:stretch/>
        </p:blipFill>
        <p:spPr bwMode="auto">
          <a:xfrm>
            <a:off x="0" y="3571332"/>
            <a:ext cx="2681838" cy="32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0DA2C7-4A91-4A93-9E41-CC825A11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5EFA0F-B100-434C-AF20-01A936F6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3DE682-68FC-42A1-8381-681D3267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153E3DBD-8437-44DC-8B88-F79B498B9EBE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046920" y="1690688"/>
            <a:ext cx="10082593" cy="4430712"/>
          </a:xfrm>
        </p:spPr>
        <p:txBody>
          <a:bodyPr>
            <a:normAutofit/>
          </a:bodyPr>
          <a:lstStyle>
            <a:lvl1pPr marL="0" indent="0" algn="ctr">
              <a:buNone/>
              <a:defRPr sz="165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0B3A9DB-E486-419F-BDDB-0044E1D371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04" y="522778"/>
            <a:ext cx="2504210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033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TO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A0716A97-AA1A-42FF-AE03-07357DA12C9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/>
          <a:stretch/>
        </p:blipFill>
        <p:spPr bwMode="auto">
          <a:xfrm>
            <a:off x="0" y="3571332"/>
            <a:ext cx="2681838" cy="32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FF6F89-BE4B-461C-8FB4-0CE43A6E2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19B8343D-3F6F-4122-A570-F17339DE291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046920" y="1690688"/>
            <a:ext cx="10082593" cy="449421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650"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9BFA4-339B-412A-8FA7-B6974248944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C4406D9-2373-4B70-A3A5-E923E11DE4A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8552F687-3BDB-49F3-87CF-726F4A2014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04" y="522778"/>
            <a:ext cx="2504210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4744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TO Smart 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B3FAF58A-7679-4EA5-998B-03F51C79E16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/>
          <a:stretch/>
        </p:blipFill>
        <p:spPr bwMode="auto">
          <a:xfrm>
            <a:off x="0" y="3571332"/>
            <a:ext cx="2681838" cy="32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3E8385-490D-40A2-83DF-658A8CBC3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martArt Placeholder 10">
            <a:extLst>
              <a:ext uri="{FF2B5EF4-FFF2-40B4-BE49-F238E27FC236}">
                <a16:creationId xmlns:a16="http://schemas.microsoft.com/office/drawing/2014/main" id="{88377F98-91EE-4F89-94B9-74043A6FC0A5}"/>
              </a:ext>
            </a:extLst>
          </p:cNvPr>
          <p:cNvSpPr>
            <a:spLocks noGrp="1"/>
          </p:cNvSpPr>
          <p:nvPr>
            <p:ph type="dgm" sz="quarter" idx="13" hasCustomPrompt="1"/>
          </p:nvPr>
        </p:nvSpPr>
        <p:spPr>
          <a:xfrm>
            <a:off x="838200" y="1690688"/>
            <a:ext cx="10515600" cy="42799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650"/>
            </a:lvl1pPr>
          </a:lstStyle>
          <a:p>
            <a:r>
              <a:rPr lang="en-GB" dirty="0"/>
              <a:t>Smart Art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DAD7C-8FA9-4338-A216-6CF6CBD84B1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21B7B-E665-4A84-95C9-A1424C8EF4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0DAB6ABC-A9DF-4E7E-A0F4-642607A63A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04" y="522778"/>
            <a:ext cx="2504210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866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TO 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82F17D3F-9E4D-4D9E-B802-31FD0DAC4EB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/>
          <a:stretch/>
        </p:blipFill>
        <p:spPr bwMode="auto">
          <a:xfrm>
            <a:off x="0" y="3571332"/>
            <a:ext cx="2681838" cy="32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A52990-E72D-472E-9525-9AE2B7556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E26C9E0B-1782-4CE9-AA97-A9B0DAA33AA6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838200" y="1690688"/>
            <a:ext cx="10515600" cy="4500562"/>
          </a:xfrm>
        </p:spPr>
        <p:txBody>
          <a:bodyPr>
            <a:normAutofit/>
          </a:bodyPr>
          <a:lstStyle>
            <a:lvl1pPr marL="0" indent="0" algn="ctr">
              <a:buNone/>
              <a:defRPr sz="1650"/>
            </a:lvl1pPr>
          </a:lstStyle>
          <a:p>
            <a:r>
              <a:rPr lang="en-GB" dirty="0"/>
              <a:t>Media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7ECFA-9420-420E-B4D3-BC81AA7AB0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2EB2294-776B-43CF-B52F-2DA8D33953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81411B6C-AE79-4E87-9032-AF871CB969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04" y="522778"/>
            <a:ext cx="2504210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7332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TO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9146E56A-C0ED-4FE8-B3FF-35B875F960A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302931" y="-302931"/>
            <a:ext cx="2565528" cy="317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Vertical Title 1">
            <a:extLst>
              <a:ext uri="{FF2B5EF4-FFF2-40B4-BE49-F238E27FC236}">
                <a16:creationId xmlns:a16="http://schemas.microsoft.com/office/drawing/2014/main" id="{B5FDF238-B985-409D-9F6A-36796C446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571499"/>
            <a:ext cx="15240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>
            <a:extLst>
              <a:ext uri="{FF2B5EF4-FFF2-40B4-BE49-F238E27FC236}">
                <a16:creationId xmlns:a16="http://schemas.microsoft.com/office/drawing/2014/main" id="{F9A56717-9B1D-4949-B8F0-CF74899E4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574673"/>
            <a:ext cx="7906247" cy="58086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6">
            <a:extLst>
              <a:ext uri="{FF2B5EF4-FFF2-40B4-BE49-F238E27FC236}">
                <a16:creationId xmlns:a16="http://schemas.microsoft.com/office/drawing/2014/main" id="{CE687E1B-A0B6-4C01-8958-86A44D3128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 rot="5400000">
            <a:off x="-1182107" y="3523672"/>
            <a:ext cx="306907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6FEAEE48-A0F8-430C-9252-6BCB6671A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 rot="5400000">
            <a:off x="-165875" y="5682471"/>
            <a:ext cx="1036607" cy="365125"/>
          </a:xfrm>
        </p:spPr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F43AACAC-A9E0-47A3-9EE4-B29C587432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01694" y="4802124"/>
            <a:ext cx="2504210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981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TO 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674C321-3DA5-490E-8B8D-D996538C0B5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" t="208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F1D3BB-56B0-4E18-B775-A767251AEF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00C9C-2B31-44AF-9CC0-303B8A459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3" descr="C:\Users\Leszek Jędraszczak\Desktop\Untitled-3.png">
            <a:extLst>
              <a:ext uri="{FF2B5EF4-FFF2-40B4-BE49-F238E27FC236}">
                <a16:creationId xmlns:a16="http://schemas.microsoft.com/office/drawing/2014/main" id="{6E2320F3-3D64-42BE-80D3-72CE35E0CA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83" y="550931"/>
            <a:ext cx="2308926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42FA4CD-24FD-4144-8519-6481826BB9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8651" y="2700669"/>
            <a:ext cx="7219507" cy="1435395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342900" indent="0" algn="ctr">
              <a:buNone/>
              <a:defRPr sz="2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57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TO -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7F9A739B-2B2F-46BE-A2B2-52F6C3D902B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t="69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E05A6-8CA5-49AB-8455-AB307EC6B2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C5027-F559-4708-AED5-6AC0912221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781902-0CDA-4F62-9B2C-E743B70E7F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46852" y="1968800"/>
            <a:ext cx="8648574" cy="3996064"/>
          </a:xfrm>
        </p:spPr>
        <p:txBody>
          <a:bodyPr/>
          <a:lstStyle>
            <a:lvl1pPr marL="514350" indent="-51435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8001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11430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 marL="13716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4pPr>
            <a:lvl5pPr marL="17145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F8A3A11-BAE2-4152-AA79-D62E43F163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6852" y="891498"/>
            <a:ext cx="7167269" cy="10527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3" descr="C:\Users\Leszek Jędraszczak\Desktop\Untitled-3.png">
            <a:extLst>
              <a:ext uri="{FF2B5EF4-FFF2-40B4-BE49-F238E27FC236}">
                <a16:creationId xmlns:a16="http://schemas.microsoft.com/office/drawing/2014/main" id="{BD63A535-FBE8-419A-8631-18A44D1AC6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83" y="550931"/>
            <a:ext cx="2308926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93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TO - Chapt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8765D3B5-9B6C-420D-9349-79689771857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6"/>
          <a:stretch/>
        </p:blipFill>
        <p:spPr bwMode="auto">
          <a:xfrm>
            <a:off x="0" y="-33240"/>
            <a:ext cx="12269972" cy="689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E05A6-8CA5-49AB-8455-AB307EC6B2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C5027-F559-4708-AED5-6AC0912221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F577BF9-20F0-42DF-BFFF-E642297319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8651" y="2700669"/>
            <a:ext cx="7219507" cy="1435395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342900" indent="0" algn="ctr">
              <a:buNone/>
              <a:defRPr sz="2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3" descr="C:\Users\Leszek Jędraszczak\Desktop\Untitled-3.png">
            <a:extLst>
              <a:ext uri="{FF2B5EF4-FFF2-40B4-BE49-F238E27FC236}">
                <a16:creationId xmlns:a16="http://schemas.microsoft.com/office/drawing/2014/main" id="{039A34EA-95E2-43CA-A236-F8BB7AB58D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83" y="550931"/>
            <a:ext cx="2308926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12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TO - Chapt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825F6C0-D73D-4E0A-B9D8-EF260D7C4D3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 t="1390"/>
          <a:stretch/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E05A6-8CA5-49AB-8455-AB307EC6B2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C5027-F559-4708-AED5-6AC0912221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A27F8A-F16E-4822-991E-0EF0AFADC1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8651" y="2700669"/>
            <a:ext cx="7219507" cy="1435395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342900" indent="0" algn="ctr">
              <a:buNone/>
              <a:defRPr sz="2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0" name="Picture 3" descr="C:\Users\Leszek Jędraszczak\Desktop\Untitled-3.png">
            <a:extLst>
              <a:ext uri="{FF2B5EF4-FFF2-40B4-BE49-F238E27FC236}">
                <a16:creationId xmlns:a16="http://schemas.microsoft.com/office/drawing/2014/main" id="{FFBE4D93-32CE-45A1-A38F-8AAA4CA114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83" y="550931"/>
            <a:ext cx="2308926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33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TO - Chapt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BA0CDA09-F1A7-48DA-BE88-64D4406CFE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12306486" cy="69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E05A6-8CA5-49AB-8455-AB307EC6B2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C5027-F559-4708-AED5-6AC0912221F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3" descr="C:\Users\Leszek Jędraszczak\Desktop\Untitled-3.png">
            <a:extLst>
              <a:ext uri="{FF2B5EF4-FFF2-40B4-BE49-F238E27FC236}">
                <a16:creationId xmlns:a16="http://schemas.microsoft.com/office/drawing/2014/main" id="{F2132EA4-02DE-4F55-80D3-B2BECDCD96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83" y="550931"/>
            <a:ext cx="2308926" cy="681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AC81689B-8AEA-49F0-BB93-647FF0A39E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98651" y="2700669"/>
            <a:ext cx="7219507" cy="1435395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342900" indent="0" algn="ctr">
              <a:buNone/>
              <a:defRPr sz="2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2713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TO -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EF91E-B18C-4B57-8F25-76765BD1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F4590-6AA7-403D-89E9-3B0C8AA61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A8D9B78-2B1A-4B78-B2E4-B5CE62EB17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4EC4553-B205-435C-AA18-6D4BFB1758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18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WTO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3E42B-DB4F-4927-A35D-84F3695D4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B7176-1A10-499E-8FD2-A5995DC639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76584D-48E6-4843-9C2F-A11AB41891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78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TO - 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6E624-B5D9-4C54-A640-B84E9B5FB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484A4-01C9-424C-B441-7C94C2C577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6920" y="1825625"/>
            <a:ext cx="497287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D62320-C56D-4CBE-A72F-A2D7C626F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7287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974AC3-942B-45D1-9178-1D5419530F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A8176A-A33F-458C-8125-1A8A657233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6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WTO - Picture 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2AD66-5B68-4949-8142-59B8F286F2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595766"/>
            <a:ext cx="4978400" cy="793630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 dirty="0"/>
              <a:t>Click to enter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69AB02-6EEA-4A8B-B7AE-3346503553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5372100" cy="685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92E29-D328-43C0-8863-3364B166A4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0" y="2617764"/>
            <a:ext cx="4978400" cy="3510219"/>
          </a:xfrm>
        </p:spPr>
        <p:txBody>
          <a:bodyPr/>
          <a:lstStyle>
            <a:lvl1pPr marL="0" indent="0">
              <a:buNone/>
              <a:defRPr sz="2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9DAB92-369C-42CE-82B4-63FAFAE4CC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0" y="6356351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D4E600-5746-4606-94AC-DABF6517CC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378210" y="6356351"/>
            <a:ext cx="751303" cy="365125"/>
          </a:xfrm>
        </p:spPr>
        <p:txBody>
          <a:bodyPr/>
          <a:lstStyle/>
          <a:p>
            <a:fld id="{BBB66A2D-C53D-4D60-9509-E6C8536CB1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B21A021-CD42-4855-A796-7730C9E8C3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04" y="522778"/>
            <a:ext cx="2504210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638C62E1-5452-4B98-A784-DE88E3F189C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00"/>
          <a:stretch/>
        </p:blipFill>
        <p:spPr bwMode="auto">
          <a:xfrm>
            <a:off x="0" y="3571332"/>
            <a:ext cx="2681838" cy="328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87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503EDE0F-905B-4848-B15C-68278497BB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104" y="522778"/>
            <a:ext cx="2504210" cy="87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DC821E8-5B39-4AA2-89CE-708A3809ED2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686610"/>
            <a:ext cx="2565528" cy="317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0377C43-028B-43D7-92D1-C829B7467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686610"/>
            <a:ext cx="2565528" cy="317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97B03-2E4B-47EB-AB67-8D0D945F9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921" y="365128"/>
            <a:ext cx="8216349" cy="10527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81198-102F-4908-AE9C-3A8AA24B5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6922" y="1497947"/>
            <a:ext cx="10306878" cy="4679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A4613-C007-4AAD-AFF2-4EA7D735AD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B80513-2E47-49C2-BBD1-9EA887A21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92906" y="6356351"/>
            <a:ext cx="10366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B66A2D-C53D-4D60-9509-E6C8536CB1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hr" descr=" ">
            <a:extLst>
              <a:ext uri="{FF2B5EF4-FFF2-40B4-BE49-F238E27FC236}">
                <a16:creationId xmlns:a16="http://schemas.microsoft.com/office/drawing/2014/main" id="{3A6F3DF7-3DDA-421F-A64C-1737F1AEC2C7}"/>
              </a:ext>
            </a:extLst>
          </p:cNvPr>
          <p:cNvSpPr txBox="1"/>
          <p:nvPr userDrawn="1"/>
        </p:nvSpPr>
        <p:spPr>
          <a:xfrm>
            <a:off x="0" y="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4612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65" r:id="rId2"/>
    <p:sldLayoutId id="2147483666" r:id="rId3"/>
    <p:sldLayoutId id="2147483667" r:id="rId4"/>
    <p:sldLayoutId id="2147483668" r:id="rId5"/>
    <p:sldLayoutId id="2147483699" r:id="rId6"/>
    <p:sldLayoutId id="2147483701" r:id="rId7"/>
    <p:sldLayoutId id="2147483700" r:id="rId8"/>
    <p:sldLayoutId id="2147483703" r:id="rId9"/>
    <p:sldLayoutId id="2147483711" r:id="rId10"/>
    <p:sldLayoutId id="2147483706" r:id="rId11"/>
    <p:sldLayoutId id="2147483705" r:id="rId12"/>
    <p:sldLayoutId id="2147483707" r:id="rId13"/>
    <p:sldLayoutId id="2147483708" r:id="rId14"/>
    <p:sldLayoutId id="2147483714" r:id="rId15"/>
    <p:sldLayoutId id="2147483669" r:id="rId16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71C7BB2-A5AE-46C8-AF02-692D521B9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7263" y="3064337"/>
            <a:ext cx="8244641" cy="923330"/>
          </a:xfrm>
        </p:spPr>
        <p:txBody>
          <a:bodyPr>
            <a:normAutofit lnSpcReduction="10000"/>
          </a:bodyPr>
          <a:lstStyle/>
          <a:p>
            <a:pPr algn="r"/>
            <a:r>
              <a:rPr lang="en-GB" sz="3200" b="1" dirty="0"/>
              <a:t>WTO implications: Can </a:t>
            </a:r>
            <a:r>
              <a:rPr lang="es-ES" sz="3200" b="1" dirty="0" err="1"/>
              <a:t>Border</a:t>
            </a:r>
            <a:r>
              <a:rPr lang="es-ES" sz="3200" b="1" dirty="0"/>
              <a:t> </a:t>
            </a:r>
            <a:r>
              <a:rPr lang="es-ES" sz="3200" b="1" dirty="0" err="1"/>
              <a:t>Carbon</a:t>
            </a:r>
            <a:r>
              <a:rPr lang="es-ES" sz="3200" b="1" dirty="0"/>
              <a:t> </a:t>
            </a:r>
            <a:r>
              <a:rPr lang="es-ES" sz="3200" b="1" dirty="0" err="1"/>
              <a:t>Adjustments</a:t>
            </a:r>
            <a:r>
              <a:rPr lang="es-ES" sz="3200" b="1" dirty="0"/>
              <a:t> (</a:t>
            </a:r>
            <a:r>
              <a:rPr lang="es-ES" sz="3200" b="1" dirty="0" err="1"/>
              <a:t>BCAs</a:t>
            </a:r>
            <a:r>
              <a:rPr lang="es-ES" sz="3200" b="1" dirty="0"/>
              <a:t>)</a:t>
            </a:r>
            <a:r>
              <a:rPr lang="en-GB" sz="3200" b="1" dirty="0"/>
              <a:t> be WTO compliant? 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3EA7D0-213B-4A82-BECB-51EFAF6399D2}"/>
              </a:ext>
            </a:extLst>
          </p:cNvPr>
          <p:cNvSpPr txBox="1"/>
          <p:nvPr/>
        </p:nvSpPr>
        <p:spPr>
          <a:xfrm>
            <a:off x="7104185" y="4960401"/>
            <a:ext cx="4577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Ludivine Tamiotti</a:t>
            </a:r>
          </a:p>
          <a:p>
            <a:pPr algn="r"/>
            <a:r>
              <a:rPr lang="es-ES" dirty="0"/>
              <a:t>Trade and Environment Division (TED)</a:t>
            </a:r>
          </a:p>
          <a:p>
            <a:pPr algn="r"/>
            <a:r>
              <a:rPr lang="es-ES" dirty="0"/>
              <a:t>WTO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CA094F-ED25-4E45-B180-378E2AB33465}"/>
              </a:ext>
            </a:extLst>
          </p:cNvPr>
          <p:cNvSpPr/>
          <p:nvPr/>
        </p:nvSpPr>
        <p:spPr>
          <a:xfrm>
            <a:off x="3130193" y="573029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dirty="0"/>
              <a:t>The following presentation is without prejudice to the positions of Members or to their rights and obligations under the WTO.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4694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EA7DD3D-33E9-4287-BF48-398CBE6B7319}"/>
              </a:ext>
            </a:extLst>
          </p:cNvPr>
          <p:cNvSpPr/>
          <p:nvPr/>
        </p:nvSpPr>
        <p:spPr>
          <a:xfrm>
            <a:off x="0" y="3815862"/>
            <a:ext cx="2461845" cy="3042138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DE8C6A-4C4C-4EC7-98DC-BAFDC2621C82}"/>
              </a:ext>
            </a:extLst>
          </p:cNvPr>
          <p:cNvSpPr/>
          <p:nvPr/>
        </p:nvSpPr>
        <p:spPr>
          <a:xfrm>
            <a:off x="9095238" y="21824"/>
            <a:ext cx="3077307" cy="162720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22BFF1-5C7A-4580-8854-77DAD65F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" y="117360"/>
            <a:ext cx="11945567" cy="107254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GB" sz="5400" b="1" cap="small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Key legal WTO questions will be defined by features that are yet to be designed, e.g.</a:t>
            </a:r>
            <a:endParaRPr lang="en-US" sz="5400" b="1" cap="small" dirty="0">
              <a:solidFill>
                <a:schemeClr val="accent3">
                  <a:lumMod val="50000"/>
                </a:schemeClr>
              </a:solidFill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BC76BC-DFDE-4366-BB29-4FCE6DAE45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0098779"/>
              </p:ext>
            </p:extLst>
          </p:nvPr>
        </p:nvGraphicFramePr>
        <p:xfrm>
          <a:off x="226978" y="1361872"/>
          <a:ext cx="11543490" cy="5474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494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DE8C6A-4C4C-4EC7-98DC-BAFDC2621C82}"/>
              </a:ext>
            </a:extLst>
          </p:cNvPr>
          <p:cNvSpPr/>
          <p:nvPr/>
        </p:nvSpPr>
        <p:spPr>
          <a:xfrm>
            <a:off x="9095238" y="21824"/>
            <a:ext cx="3077307" cy="162720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222BFF1-5C7A-4580-8854-77DAD65FC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" y="786101"/>
            <a:ext cx="11945567" cy="107254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GB" sz="5400" b="1" cap="small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Framework to analyse a </a:t>
            </a:r>
            <a:r>
              <a:rPr lang="en-GB" sz="5400" b="1" cap="small" dirty="0" err="1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bca</a:t>
            </a:r>
            <a:r>
              <a:rPr lang="en-GB" sz="5400" b="1" cap="small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: </a:t>
            </a:r>
            <a:br>
              <a:rPr lang="en-GB" sz="5400" b="1" cap="small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</a:br>
            <a:r>
              <a:rPr lang="en-GB" sz="5400" b="1" cap="small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3 key legal challenges</a:t>
            </a:r>
            <a:br>
              <a:rPr lang="en-GB" sz="5400" b="1" cap="small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</a:br>
            <a:endParaRPr lang="en-US" sz="5400" b="1" cap="small" dirty="0">
              <a:solidFill>
                <a:schemeClr val="accent3">
                  <a:lumMod val="50000"/>
                </a:schemeClr>
              </a:solidFill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3" name="Arrow: Chevron 2">
            <a:extLst>
              <a:ext uri="{FF2B5EF4-FFF2-40B4-BE49-F238E27FC236}">
                <a16:creationId xmlns:a16="http://schemas.microsoft.com/office/drawing/2014/main" id="{F73C18DF-C009-4FC9-BB82-15DE69C11FBB}"/>
              </a:ext>
            </a:extLst>
          </p:cNvPr>
          <p:cNvSpPr/>
          <p:nvPr/>
        </p:nvSpPr>
        <p:spPr>
          <a:xfrm>
            <a:off x="4517419" y="3140229"/>
            <a:ext cx="3835021" cy="1504560"/>
          </a:xfrm>
          <a:prstGeom prst="chevron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800" b="1" dirty="0">
                <a:solidFill>
                  <a:schemeClr val="accent6">
                    <a:lumMod val="90000"/>
                  </a:schemeClr>
                </a:solidFill>
                <a:cs typeface="Arial" charset="0"/>
              </a:rPr>
              <a:t>Consistency</a:t>
            </a:r>
            <a:endParaRPr lang="en-US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0F072AEB-B84F-49CB-9BC1-0F0F85D1279B}"/>
              </a:ext>
            </a:extLst>
          </p:cNvPr>
          <p:cNvSpPr/>
          <p:nvPr/>
        </p:nvSpPr>
        <p:spPr>
          <a:xfrm>
            <a:off x="7904343" y="3122037"/>
            <a:ext cx="3835021" cy="1504560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800" b="1" dirty="0">
                <a:solidFill>
                  <a:schemeClr val="accent6">
                    <a:lumMod val="25000"/>
                  </a:schemeClr>
                </a:solidFill>
                <a:cs typeface="Arial" charset="0"/>
              </a:rPr>
              <a:t>Justifiability</a:t>
            </a:r>
            <a:endParaRPr lang="en-US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20" name="Arrow: Chevron 19">
            <a:extLst>
              <a:ext uri="{FF2B5EF4-FFF2-40B4-BE49-F238E27FC236}">
                <a16:creationId xmlns:a16="http://schemas.microsoft.com/office/drawing/2014/main" id="{A273AD67-F65E-4A15-91F0-235F48CEBD36}"/>
              </a:ext>
            </a:extLst>
          </p:cNvPr>
          <p:cNvSpPr/>
          <p:nvPr/>
        </p:nvSpPr>
        <p:spPr>
          <a:xfrm>
            <a:off x="1178254" y="3144773"/>
            <a:ext cx="3835021" cy="1504560"/>
          </a:xfrm>
          <a:prstGeom prst="chevron">
            <a:avLst/>
          </a:prstGeom>
          <a:solidFill>
            <a:schemeClr val="accent6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800" b="1" dirty="0">
                <a:solidFill>
                  <a:schemeClr val="accent6"/>
                </a:solidFill>
                <a:cs typeface="Arial" charset="0"/>
              </a:rPr>
              <a:t>Coverage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68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DE8C6A-4C4C-4EC7-98DC-BAFDC2621C82}"/>
              </a:ext>
            </a:extLst>
          </p:cNvPr>
          <p:cNvSpPr/>
          <p:nvPr/>
        </p:nvSpPr>
        <p:spPr>
          <a:xfrm>
            <a:off x="9095238" y="21824"/>
            <a:ext cx="3077307" cy="162720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Flowchart: Stored Data 64">
            <a:extLst>
              <a:ext uri="{FF2B5EF4-FFF2-40B4-BE49-F238E27FC236}">
                <a16:creationId xmlns:a16="http://schemas.microsoft.com/office/drawing/2014/main" id="{91CBFA9F-709A-4D5E-A247-B11EB294031B}"/>
              </a:ext>
            </a:extLst>
          </p:cNvPr>
          <p:cNvSpPr/>
          <p:nvPr/>
        </p:nvSpPr>
        <p:spPr>
          <a:xfrm>
            <a:off x="1590681" y="1482041"/>
            <a:ext cx="3418048" cy="1083732"/>
          </a:xfrm>
          <a:prstGeom prst="flowChartOnlineStorage">
            <a:avLst/>
          </a:prstGeom>
          <a:solidFill>
            <a:schemeClr val="accent6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800" b="1" dirty="0">
                <a:solidFill>
                  <a:schemeClr val="accent6">
                    <a:lumMod val="90000"/>
                  </a:schemeClr>
                </a:solidFill>
                <a:cs typeface="Arial" charset="0"/>
              </a:rPr>
              <a:t>BCA on </a:t>
            </a:r>
            <a:r>
              <a:rPr lang="en-GB" altLang="en-US" sz="2800" b="1" dirty="0">
                <a:solidFill>
                  <a:schemeClr val="accent6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imports</a:t>
            </a:r>
            <a:endParaRPr lang="en-US" b="1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67" name="Flowchart: Stored Data 66">
            <a:extLst>
              <a:ext uri="{FF2B5EF4-FFF2-40B4-BE49-F238E27FC236}">
                <a16:creationId xmlns:a16="http://schemas.microsoft.com/office/drawing/2014/main" id="{71F215F4-E338-4AF6-9F9A-C430D3C7D502}"/>
              </a:ext>
            </a:extLst>
          </p:cNvPr>
          <p:cNvSpPr/>
          <p:nvPr/>
        </p:nvSpPr>
        <p:spPr>
          <a:xfrm flipH="1">
            <a:off x="7942994" y="1482040"/>
            <a:ext cx="3563210" cy="1083733"/>
          </a:xfrm>
          <a:prstGeom prst="flowChartOnlineStorage">
            <a:avLst/>
          </a:prstGeom>
          <a:solidFill>
            <a:schemeClr val="accent6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800" b="1" dirty="0">
                <a:solidFill>
                  <a:schemeClr val="accent6">
                    <a:lumMod val="90000"/>
                  </a:schemeClr>
                </a:solidFill>
                <a:cs typeface="Arial" charset="0"/>
              </a:rPr>
              <a:t>BCA on </a:t>
            </a:r>
            <a:r>
              <a:rPr lang="en-GB" altLang="en-US" sz="2800" b="1" dirty="0">
                <a:solidFill>
                  <a:schemeClr val="accent6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exports</a:t>
            </a:r>
            <a:endParaRPr lang="en-US" b="1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69" name="Arrow: Left-Right 68">
            <a:extLst>
              <a:ext uri="{FF2B5EF4-FFF2-40B4-BE49-F238E27FC236}">
                <a16:creationId xmlns:a16="http://schemas.microsoft.com/office/drawing/2014/main" id="{D125A7DC-4553-40E9-9FCA-7F512F7AF652}"/>
              </a:ext>
            </a:extLst>
          </p:cNvPr>
          <p:cNvSpPr/>
          <p:nvPr/>
        </p:nvSpPr>
        <p:spPr>
          <a:xfrm>
            <a:off x="5459104" y="1653968"/>
            <a:ext cx="1869744" cy="666149"/>
          </a:xfrm>
          <a:prstGeom prst="leftRightArrow">
            <a:avLst/>
          </a:prstGeom>
          <a:solidFill>
            <a:schemeClr val="accent6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chemeClr val="accent6">
                    <a:lumMod val="90000"/>
                  </a:schemeClr>
                </a:solidFill>
              </a:rPr>
              <a:t>Or</a:t>
            </a:r>
            <a:endParaRPr lang="en-US" b="1" i="1" dirty="0">
              <a:solidFill>
                <a:schemeClr val="accent6">
                  <a:lumMod val="90000"/>
                </a:schemeClr>
              </a:solidFill>
            </a:endParaRPr>
          </a:p>
        </p:txBody>
      </p:sp>
      <p:sp>
        <p:nvSpPr>
          <p:cNvPr id="70" name="Flowchart: Stored Data 69">
            <a:extLst>
              <a:ext uri="{FF2B5EF4-FFF2-40B4-BE49-F238E27FC236}">
                <a16:creationId xmlns:a16="http://schemas.microsoft.com/office/drawing/2014/main" id="{B5AE2168-72CD-4F53-AE96-4C7BD0A4CB57}"/>
              </a:ext>
            </a:extLst>
          </p:cNvPr>
          <p:cNvSpPr/>
          <p:nvPr/>
        </p:nvSpPr>
        <p:spPr>
          <a:xfrm>
            <a:off x="1600201" y="2848885"/>
            <a:ext cx="3418048" cy="1083732"/>
          </a:xfrm>
          <a:prstGeom prst="flowChartOnlineStorag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Taxes on products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Flowchart: Stored Data 70">
            <a:extLst>
              <a:ext uri="{FF2B5EF4-FFF2-40B4-BE49-F238E27FC236}">
                <a16:creationId xmlns:a16="http://schemas.microsoft.com/office/drawing/2014/main" id="{43EEF13B-05BB-4707-A521-9F06CFFA732F}"/>
              </a:ext>
            </a:extLst>
          </p:cNvPr>
          <p:cNvSpPr/>
          <p:nvPr/>
        </p:nvSpPr>
        <p:spPr>
          <a:xfrm flipH="1">
            <a:off x="7952514" y="2848884"/>
            <a:ext cx="3563210" cy="1083733"/>
          </a:xfrm>
          <a:prstGeom prst="flowChartOnlineStorag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Taxes on producers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2" name="Arrow: Left-Right 71">
            <a:extLst>
              <a:ext uri="{FF2B5EF4-FFF2-40B4-BE49-F238E27FC236}">
                <a16:creationId xmlns:a16="http://schemas.microsoft.com/office/drawing/2014/main" id="{B0391061-8877-4118-A9B2-4F92EB79376A}"/>
              </a:ext>
            </a:extLst>
          </p:cNvPr>
          <p:cNvSpPr/>
          <p:nvPr/>
        </p:nvSpPr>
        <p:spPr>
          <a:xfrm>
            <a:off x="5468624" y="3020812"/>
            <a:ext cx="1869744" cy="666149"/>
          </a:xfrm>
          <a:prstGeom prst="left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chemeClr val="accent6">
                    <a:lumMod val="75000"/>
                  </a:schemeClr>
                </a:solidFill>
              </a:rPr>
              <a:t>Or</a:t>
            </a:r>
            <a:endParaRPr lang="en-U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4" name="Flowchart: Stored Data 73">
            <a:extLst>
              <a:ext uri="{FF2B5EF4-FFF2-40B4-BE49-F238E27FC236}">
                <a16:creationId xmlns:a16="http://schemas.microsoft.com/office/drawing/2014/main" id="{4CA981CF-50B1-4FDE-926A-4BBB0F89F494}"/>
              </a:ext>
            </a:extLst>
          </p:cNvPr>
          <p:cNvSpPr/>
          <p:nvPr/>
        </p:nvSpPr>
        <p:spPr>
          <a:xfrm>
            <a:off x="1609721" y="4215729"/>
            <a:ext cx="3418048" cy="1083732"/>
          </a:xfrm>
          <a:prstGeom prst="flowChartOnlineStorag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800" b="1" dirty="0">
                <a:solidFill>
                  <a:schemeClr val="accent6">
                    <a:lumMod val="25000"/>
                  </a:schemeClr>
                </a:solidFill>
                <a:cs typeface="Arial" charset="0"/>
              </a:rPr>
              <a:t>Internal tax </a:t>
            </a:r>
            <a:endParaRPr lang="en-US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75" name="Flowchart: Stored Data 74">
            <a:extLst>
              <a:ext uri="{FF2B5EF4-FFF2-40B4-BE49-F238E27FC236}">
                <a16:creationId xmlns:a16="http://schemas.microsoft.com/office/drawing/2014/main" id="{93E9BE16-23FE-4583-AD12-B7E0C9B3FBD3}"/>
              </a:ext>
            </a:extLst>
          </p:cNvPr>
          <p:cNvSpPr/>
          <p:nvPr/>
        </p:nvSpPr>
        <p:spPr>
          <a:xfrm flipH="1">
            <a:off x="7962034" y="4215728"/>
            <a:ext cx="3563210" cy="1083733"/>
          </a:xfrm>
          <a:prstGeom prst="flowChartOnlineStorag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800" b="1" dirty="0">
                <a:solidFill>
                  <a:schemeClr val="accent6">
                    <a:lumMod val="25000"/>
                  </a:schemeClr>
                </a:solidFill>
                <a:cs typeface="Arial" charset="0"/>
              </a:rPr>
              <a:t>Another requirement</a:t>
            </a:r>
            <a:endParaRPr lang="en-US" b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76" name="Arrow: Left-Right 75">
            <a:extLst>
              <a:ext uri="{FF2B5EF4-FFF2-40B4-BE49-F238E27FC236}">
                <a16:creationId xmlns:a16="http://schemas.microsoft.com/office/drawing/2014/main" id="{FE82F1C9-DE78-42D5-9669-F4C1DBA3C9E7}"/>
              </a:ext>
            </a:extLst>
          </p:cNvPr>
          <p:cNvSpPr/>
          <p:nvPr/>
        </p:nvSpPr>
        <p:spPr>
          <a:xfrm>
            <a:off x="5478144" y="4387656"/>
            <a:ext cx="1869744" cy="666149"/>
          </a:xfrm>
          <a:prstGeom prst="left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chemeClr val="accent6">
                    <a:lumMod val="25000"/>
                  </a:schemeClr>
                </a:solidFill>
              </a:rPr>
              <a:t>Or</a:t>
            </a:r>
            <a:endParaRPr lang="en-US" b="1" i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77" name="Flowchart: Stored Data 76">
            <a:extLst>
              <a:ext uri="{FF2B5EF4-FFF2-40B4-BE49-F238E27FC236}">
                <a16:creationId xmlns:a16="http://schemas.microsoft.com/office/drawing/2014/main" id="{54404D57-05A5-472C-93AF-9515E4E1B4E6}"/>
              </a:ext>
            </a:extLst>
          </p:cNvPr>
          <p:cNvSpPr/>
          <p:nvPr/>
        </p:nvSpPr>
        <p:spPr>
          <a:xfrm>
            <a:off x="1604953" y="5511136"/>
            <a:ext cx="3418048" cy="1083732"/>
          </a:xfrm>
          <a:prstGeom prst="flowChartOnlineStorage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800" b="1" dirty="0">
                <a:solidFill>
                  <a:schemeClr val="accent6">
                    <a:lumMod val="10000"/>
                  </a:schemeClr>
                </a:solidFill>
                <a:cs typeface="Arial" charset="0"/>
              </a:rPr>
              <a:t>Border tax adjustment  </a:t>
            </a:r>
            <a:endParaRPr lang="en-US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8" name="Flowchart: Stored Data 77">
            <a:extLst>
              <a:ext uri="{FF2B5EF4-FFF2-40B4-BE49-F238E27FC236}">
                <a16:creationId xmlns:a16="http://schemas.microsoft.com/office/drawing/2014/main" id="{E2ED4E70-D9D7-4316-A2F5-EE94AF45017A}"/>
              </a:ext>
            </a:extLst>
          </p:cNvPr>
          <p:cNvSpPr/>
          <p:nvPr/>
        </p:nvSpPr>
        <p:spPr>
          <a:xfrm flipH="1">
            <a:off x="7957266" y="5511135"/>
            <a:ext cx="3563210" cy="1083733"/>
          </a:xfrm>
          <a:prstGeom prst="flowChartOnlineStorage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altLang="en-US" sz="2800" b="1" dirty="0">
                <a:solidFill>
                  <a:schemeClr val="accent6">
                    <a:lumMod val="10000"/>
                  </a:schemeClr>
                </a:solidFill>
                <a:cs typeface="Arial" charset="0"/>
              </a:rPr>
              <a:t>Customs duty</a:t>
            </a:r>
            <a:endParaRPr lang="en-US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79" name="Arrow: Left-Right 78">
            <a:extLst>
              <a:ext uri="{FF2B5EF4-FFF2-40B4-BE49-F238E27FC236}">
                <a16:creationId xmlns:a16="http://schemas.microsoft.com/office/drawing/2014/main" id="{2D9A2180-BC98-4771-9958-9091C6A154C0}"/>
              </a:ext>
            </a:extLst>
          </p:cNvPr>
          <p:cNvSpPr/>
          <p:nvPr/>
        </p:nvSpPr>
        <p:spPr>
          <a:xfrm>
            <a:off x="5473376" y="5683063"/>
            <a:ext cx="1869744" cy="666149"/>
          </a:xfrm>
          <a:prstGeom prst="leftRightArrow">
            <a:avLst/>
          </a:prstGeom>
          <a:solidFill>
            <a:schemeClr val="accent6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>
                <a:solidFill>
                  <a:schemeClr val="accent6">
                    <a:lumMod val="10000"/>
                  </a:schemeClr>
                </a:solidFill>
              </a:rPr>
              <a:t>Or</a:t>
            </a:r>
            <a:endParaRPr lang="en-US" b="1" i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D853506B-F9E3-4B66-8C22-F5738982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" y="21824"/>
            <a:ext cx="11945567" cy="107254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GB" sz="5400" b="1" cap="small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Coverage</a:t>
            </a:r>
            <a:endParaRPr lang="en-US" sz="5400" b="1" cap="small" dirty="0">
              <a:solidFill>
                <a:schemeClr val="accent3">
                  <a:lumMod val="50000"/>
                </a:schemeClr>
              </a:solidFill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924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DE8C6A-4C4C-4EC7-98DC-BAFDC2621C82}"/>
              </a:ext>
            </a:extLst>
          </p:cNvPr>
          <p:cNvSpPr/>
          <p:nvPr/>
        </p:nvSpPr>
        <p:spPr>
          <a:xfrm>
            <a:off x="9095238" y="21824"/>
            <a:ext cx="3077307" cy="162720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CACEEDD-9112-4035-9D17-12E7E1A2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" y="21824"/>
            <a:ext cx="11945567" cy="107254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GB" sz="5400" b="1" cap="small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Consistency</a:t>
            </a:r>
            <a:endParaRPr lang="en-US" sz="5400" b="1" cap="small" dirty="0">
              <a:solidFill>
                <a:schemeClr val="accent3">
                  <a:lumMod val="50000"/>
                </a:schemeClr>
              </a:solidFill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C9CB8E2-82D4-4526-9F06-E7D61882BD09}"/>
              </a:ext>
            </a:extLst>
          </p:cNvPr>
          <p:cNvSpPr/>
          <p:nvPr/>
        </p:nvSpPr>
        <p:spPr>
          <a:xfrm>
            <a:off x="2172268" y="1024175"/>
            <a:ext cx="4080681" cy="873003"/>
          </a:xfrm>
          <a:prstGeom prst="roundRect">
            <a:avLst/>
          </a:prstGeom>
          <a:solidFill>
            <a:schemeClr val="accent6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Discrimination</a:t>
            </a:r>
            <a:endParaRPr lang="en-US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9745CEB8-CD8C-4ABD-923F-D30CBCBAA57F}"/>
              </a:ext>
            </a:extLst>
          </p:cNvPr>
          <p:cNvCxnSpPr>
            <a:cxnSpLocks/>
            <a:stCxn id="25" idx="1"/>
            <a:endCxn id="49" idx="1"/>
          </p:cNvCxnSpPr>
          <p:nvPr/>
        </p:nvCxnSpPr>
        <p:spPr>
          <a:xfrm rot="10800000" flipH="1" flipV="1">
            <a:off x="2172267" y="1460676"/>
            <a:ext cx="2184949" cy="1079803"/>
          </a:xfrm>
          <a:prstGeom prst="bentConnector3">
            <a:avLst>
              <a:gd name="adj1" fmla="val -10462"/>
            </a:avLst>
          </a:prstGeom>
          <a:ln>
            <a:solidFill>
              <a:schemeClr val="accent6">
                <a:lumMod val="2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67583472-9D63-4BCC-ACC1-F4666C6A0014}"/>
              </a:ext>
            </a:extLst>
          </p:cNvPr>
          <p:cNvSpPr/>
          <p:nvPr/>
        </p:nvSpPr>
        <p:spPr>
          <a:xfrm>
            <a:off x="4357217" y="2217314"/>
            <a:ext cx="6715339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3600" b="1" i="1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National treatment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D596E6D4-33B1-4082-AB76-AD284760CBDC}"/>
              </a:ext>
            </a:extLst>
          </p:cNvPr>
          <p:cNvCxnSpPr>
            <a:cxnSpLocks/>
            <a:stCxn id="25" idx="1"/>
            <a:endCxn id="54" idx="1"/>
          </p:cNvCxnSpPr>
          <p:nvPr/>
        </p:nvCxnSpPr>
        <p:spPr>
          <a:xfrm rot="10800000" flipH="1" flipV="1">
            <a:off x="2172267" y="1460677"/>
            <a:ext cx="2187221" cy="1750816"/>
          </a:xfrm>
          <a:prstGeom prst="bentConnector3">
            <a:avLst>
              <a:gd name="adj1" fmla="val -10452"/>
            </a:avLst>
          </a:prstGeom>
          <a:ln>
            <a:solidFill>
              <a:schemeClr val="accent6">
                <a:lumMod val="2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C80B22E1-FE07-4689-8B64-05CD595C24FE}"/>
              </a:ext>
            </a:extLst>
          </p:cNvPr>
          <p:cNvSpPr/>
          <p:nvPr/>
        </p:nvSpPr>
        <p:spPr>
          <a:xfrm>
            <a:off x="4359489" y="2888327"/>
            <a:ext cx="6713067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3600" b="1" i="1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Most Favoured Clause</a:t>
            </a:r>
          </a:p>
        </p:txBody>
      </p: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22AD09B1-826C-48C8-9081-6F660BD82972}"/>
              </a:ext>
            </a:extLst>
          </p:cNvPr>
          <p:cNvCxnSpPr>
            <a:cxnSpLocks/>
            <a:stCxn id="25" idx="1"/>
            <a:endCxn id="70" idx="1"/>
          </p:cNvCxnSpPr>
          <p:nvPr/>
        </p:nvCxnSpPr>
        <p:spPr>
          <a:xfrm rot="10800000" flipH="1" flipV="1">
            <a:off x="2172267" y="1460676"/>
            <a:ext cx="2189493" cy="2435483"/>
          </a:xfrm>
          <a:prstGeom prst="bentConnector3">
            <a:avLst>
              <a:gd name="adj1" fmla="val -10441"/>
            </a:avLst>
          </a:prstGeom>
          <a:ln>
            <a:solidFill>
              <a:schemeClr val="accent6">
                <a:lumMod val="2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48BCE0B9-8725-4162-AA06-2528DE9A07D8}"/>
              </a:ext>
            </a:extLst>
          </p:cNvPr>
          <p:cNvSpPr/>
          <p:nvPr/>
        </p:nvSpPr>
        <p:spPr>
          <a:xfrm>
            <a:off x="4361761" y="3572994"/>
            <a:ext cx="6710795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3600" b="1" i="1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Like products (Art. III.2 &amp; 4)</a:t>
            </a:r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3BDC39AA-570C-4E2F-85C5-B4F58EABCB27}"/>
              </a:ext>
            </a:extLst>
          </p:cNvPr>
          <p:cNvCxnSpPr>
            <a:cxnSpLocks/>
            <a:stCxn id="25" idx="1"/>
            <a:endCxn id="78" idx="1"/>
          </p:cNvCxnSpPr>
          <p:nvPr/>
        </p:nvCxnSpPr>
        <p:spPr>
          <a:xfrm rot="10800000" flipH="1" flipV="1">
            <a:off x="2172268" y="1460676"/>
            <a:ext cx="2191766" cy="3397151"/>
          </a:xfrm>
          <a:prstGeom prst="bentConnector3">
            <a:avLst>
              <a:gd name="adj1" fmla="val -10430"/>
            </a:avLst>
          </a:prstGeom>
          <a:ln>
            <a:solidFill>
              <a:schemeClr val="accent6">
                <a:lumMod val="2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254136D2-A177-4C56-B719-2B0A0679E4E8}"/>
              </a:ext>
            </a:extLst>
          </p:cNvPr>
          <p:cNvSpPr/>
          <p:nvPr/>
        </p:nvSpPr>
        <p:spPr>
          <a:xfrm>
            <a:off x="4364034" y="4257663"/>
            <a:ext cx="6715340" cy="120032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3600" b="1" i="1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An article from which the imported product has been manufactured (Art. II.2)?</a:t>
            </a:r>
          </a:p>
        </p:txBody>
      </p: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5532FECB-F6E0-4926-8BC0-9CE531E6F3A0}"/>
              </a:ext>
            </a:extLst>
          </p:cNvPr>
          <p:cNvCxnSpPr>
            <a:cxnSpLocks/>
            <a:stCxn id="25" idx="1"/>
            <a:endCxn id="82" idx="1"/>
          </p:cNvCxnSpPr>
          <p:nvPr/>
        </p:nvCxnSpPr>
        <p:spPr>
          <a:xfrm rot="10800000" flipH="1" flipV="1">
            <a:off x="2172267" y="1460676"/>
            <a:ext cx="2180389" cy="4641373"/>
          </a:xfrm>
          <a:prstGeom prst="bentConnector3">
            <a:avLst>
              <a:gd name="adj1" fmla="val -10484"/>
            </a:avLst>
          </a:prstGeom>
          <a:ln>
            <a:solidFill>
              <a:schemeClr val="accent6">
                <a:lumMod val="2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FCCDF15D-F904-402C-899B-011E3340D656}"/>
              </a:ext>
            </a:extLst>
          </p:cNvPr>
          <p:cNvSpPr/>
          <p:nvPr/>
        </p:nvSpPr>
        <p:spPr>
          <a:xfrm>
            <a:off x="4352657" y="5501885"/>
            <a:ext cx="6726717" cy="1200329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3600" b="1" i="1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Is carbon “incorporated” into the product like chemicals? Energy? (“Superfund” case)</a:t>
            </a:r>
          </a:p>
        </p:txBody>
      </p:sp>
    </p:spTree>
    <p:extLst>
      <p:ext uri="{BB962C8B-B14F-4D97-AF65-F5344CB8AC3E}">
        <p14:creationId xmlns:p14="http://schemas.microsoft.com/office/powerpoint/2010/main" val="3647781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DE8C6A-4C4C-4EC7-98DC-BAFDC2621C82}"/>
              </a:ext>
            </a:extLst>
          </p:cNvPr>
          <p:cNvSpPr/>
          <p:nvPr/>
        </p:nvSpPr>
        <p:spPr>
          <a:xfrm>
            <a:off x="9095238" y="21824"/>
            <a:ext cx="3077307" cy="162720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CACEEDD-9112-4035-9D17-12E7E1A2C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" y="21824"/>
            <a:ext cx="11945567" cy="107254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GB" sz="5400" b="1" cap="small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Justifiability</a:t>
            </a:r>
            <a:endParaRPr lang="en-US" sz="5400" b="1" cap="small" dirty="0">
              <a:solidFill>
                <a:schemeClr val="accent3">
                  <a:lumMod val="50000"/>
                </a:schemeClr>
              </a:solidFill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C9CB8E2-82D4-4526-9F06-E7D61882BD09}"/>
              </a:ext>
            </a:extLst>
          </p:cNvPr>
          <p:cNvSpPr/>
          <p:nvPr/>
        </p:nvSpPr>
        <p:spPr>
          <a:xfrm>
            <a:off x="2172268" y="882657"/>
            <a:ext cx="4080681" cy="873003"/>
          </a:xfrm>
          <a:prstGeom prst="roundRect">
            <a:avLst/>
          </a:prstGeom>
          <a:solidFill>
            <a:schemeClr val="accent6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GATT Art. XX</a:t>
            </a:r>
            <a:endParaRPr lang="en-US" sz="32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9745CEB8-CD8C-4ABD-923F-D30CBCBAA57F}"/>
              </a:ext>
            </a:extLst>
          </p:cNvPr>
          <p:cNvCxnSpPr>
            <a:cxnSpLocks/>
            <a:stCxn id="25" idx="1"/>
            <a:endCxn id="49" idx="1"/>
          </p:cNvCxnSpPr>
          <p:nvPr/>
        </p:nvCxnSpPr>
        <p:spPr>
          <a:xfrm rot="10800000" flipH="1" flipV="1">
            <a:off x="2172268" y="1319159"/>
            <a:ext cx="1048604" cy="1675998"/>
          </a:xfrm>
          <a:prstGeom prst="bentConnector3">
            <a:avLst>
              <a:gd name="adj1" fmla="val -21800"/>
            </a:avLst>
          </a:prstGeom>
          <a:ln>
            <a:solidFill>
              <a:schemeClr val="accent6">
                <a:lumMod val="2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67583472-9D63-4BCC-ACC1-F4666C6A0014}"/>
              </a:ext>
            </a:extLst>
          </p:cNvPr>
          <p:cNvSpPr/>
          <p:nvPr/>
        </p:nvSpPr>
        <p:spPr>
          <a:xfrm>
            <a:off x="3220872" y="2671991"/>
            <a:ext cx="8168681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3600" b="1" i="1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The environmental objective has to be at the centre 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D596E6D4-33B1-4082-AB76-AD284760CBDC}"/>
              </a:ext>
            </a:extLst>
          </p:cNvPr>
          <p:cNvCxnSpPr>
            <a:cxnSpLocks/>
            <a:stCxn id="25" idx="1"/>
            <a:endCxn id="54" idx="1"/>
          </p:cNvCxnSpPr>
          <p:nvPr/>
        </p:nvCxnSpPr>
        <p:spPr>
          <a:xfrm rot="10800000" flipH="1" flipV="1">
            <a:off x="2172267" y="1319159"/>
            <a:ext cx="1051261" cy="985064"/>
          </a:xfrm>
          <a:prstGeom prst="bentConnector3">
            <a:avLst>
              <a:gd name="adj1" fmla="val -21745"/>
            </a:avLst>
          </a:prstGeom>
          <a:ln>
            <a:solidFill>
              <a:schemeClr val="accent6">
                <a:lumMod val="2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C80B22E1-FE07-4689-8B64-05CD595C24FE}"/>
              </a:ext>
            </a:extLst>
          </p:cNvPr>
          <p:cNvSpPr/>
          <p:nvPr/>
        </p:nvSpPr>
        <p:spPr>
          <a:xfrm>
            <a:off x="3223529" y="1981057"/>
            <a:ext cx="8165918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3600" b="1" i="1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For adjustments on imports</a:t>
            </a:r>
          </a:p>
        </p:txBody>
      </p: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22AD09B1-826C-48C8-9081-6F660BD82972}"/>
              </a:ext>
            </a:extLst>
          </p:cNvPr>
          <p:cNvCxnSpPr>
            <a:cxnSpLocks/>
            <a:stCxn id="25" idx="1"/>
            <a:endCxn id="70" idx="1"/>
          </p:cNvCxnSpPr>
          <p:nvPr/>
        </p:nvCxnSpPr>
        <p:spPr>
          <a:xfrm rot="10800000" flipH="1" flipV="1">
            <a:off x="2172267" y="1319159"/>
            <a:ext cx="1053917" cy="2379400"/>
          </a:xfrm>
          <a:prstGeom prst="bentConnector3">
            <a:avLst>
              <a:gd name="adj1" fmla="val -21691"/>
            </a:avLst>
          </a:prstGeom>
          <a:ln>
            <a:solidFill>
              <a:schemeClr val="accent6">
                <a:lumMod val="2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48BCE0B9-8725-4162-AA06-2528DE9A07D8}"/>
              </a:ext>
            </a:extLst>
          </p:cNvPr>
          <p:cNvSpPr/>
          <p:nvPr/>
        </p:nvSpPr>
        <p:spPr>
          <a:xfrm>
            <a:off x="3226185" y="3375393"/>
            <a:ext cx="8163154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3600" b="1" i="1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Carbon leakage and environmental justification </a:t>
            </a:r>
          </a:p>
        </p:txBody>
      </p: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3BDC39AA-570C-4E2F-85C5-B4F58EABCB27}"/>
              </a:ext>
            </a:extLst>
          </p:cNvPr>
          <p:cNvCxnSpPr>
            <a:cxnSpLocks/>
            <a:stCxn id="25" idx="1"/>
            <a:endCxn id="78" idx="1"/>
          </p:cNvCxnSpPr>
          <p:nvPr/>
        </p:nvCxnSpPr>
        <p:spPr>
          <a:xfrm rot="10800000" flipH="1" flipV="1">
            <a:off x="2172267" y="1319159"/>
            <a:ext cx="1055421" cy="3079362"/>
          </a:xfrm>
          <a:prstGeom prst="bentConnector3">
            <a:avLst>
              <a:gd name="adj1" fmla="val -21660"/>
            </a:avLst>
          </a:prstGeom>
          <a:ln>
            <a:solidFill>
              <a:schemeClr val="accent6">
                <a:lumMod val="2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254136D2-A177-4C56-B719-2B0A0679E4E8}"/>
              </a:ext>
            </a:extLst>
          </p:cNvPr>
          <p:cNvSpPr/>
          <p:nvPr/>
        </p:nvSpPr>
        <p:spPr>
          <a:xfrm>
            <a:off x="3227689" y="4075355"/>
            <a:ext cx="8168682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3600" b="1" i="1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Environmental effectiveness of the measure</a:t>
            </a:r>
          </a:p>
        </p:txBody>
      </p:sp>
      <p:cxnSp>
        <p:nvCxnSpPr>
          <p:cNvPr id="81" name="Connector: Elbow 80">
            <a:extLst>
              <a:ext uri="{FF2B5EF4-FFF2-40B4-BE49-F238E27FC236}">
                <a16:creationId xmlns:a16="http://schemas.microsoft.com/office/drawing/2014/main" id="{5532FECB-F6E0-4926-8BC0-9CE531E6F3A0}"/>
              </a:ext>
            </a:extLst>
          </p:cNvPr>
          <p:cNvCxnSpPr>
            <a:cxnSpLocks/>
            <a:stCxn id="25" idx="1"/>
            <a:endCxn id="82" idx="1"/>
          </p:cNvCxnSpPr>
          <p:nvPr/>
        </p:nvCxnSpPr>
        <p:spPr>
          <a:xfrm rot="10800000" flipH="1" flipV="1">
            <a:off x="2172267" y="1319158"/>
            <a:ext cx="1042119" cy="4480619"/>
          </a:xfrm>
          <a:prstGeom prst="bentConnector3">
            <a:avLst>
              <a:gd name="adj1" fmla="val -21936"/>
            </a:avLst>
          </a:prstGeom>
          <a:ln>
            <a:solidFill>
              <a:schemeClr val="accent6">
                <a:lumMod val="2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2" name="Rectangle 81">
            <a:extLst>
              <a:ext uri="{FF2B5EF4-FFF2-40B4-BE49-F238E27FC236}">
                <a16:creationId xmlns:a16="http://schemas.microsoft.com/office/drawing/2014/main" id="{FCCDF15D-F904-402C-899B-011E3340D656}"/>
              </a:ext>
            </a:extLst>
          </p:cNvPr>
          <p:cNvSpPr/>
          <p:nvPr/>
        </p:nvSpPr>
        <p:spPr>
          <a:xfrm>
            <a:off x="3214387" y="5476612"/>
            <a:ext cx="8195141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3600" b="1" i="1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Holistic, in line with other international commitments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94074917-4569-43AF-B4E3-E36D697DCBB1}"/>
              </a:ext>
            </a:extLst>
          </p:cNvPr>
          <p:cNvCxnSpPr>
            <a:cxnSpLocks/>
            <a:stCxn id="25" idx="1"/>
            <a:endCxn id="23" idx="1"/>
          </p:cNvCxnSpPr>
          <p:nvPr/>
        </p:nvCxnSpPr>
        <p:spPr>
          <a:xfrm rot="10800000" flipH="1" flipV="1">
            <a:off x="2172267" y="1319158"/>
            <a:ext cx="1071341" cy="3779817"/>
          </a:xfrm>
          <a:prstGeom prst="bentConnector3">
            <a:avLst>
              <a:gd name="adj1" fmla="val -21338"/>
            </a:avLst>
          </a:prstGeom>
          <a:ln>
            <a:solidFill>
              <a:schemeClr val="accent6">
                <a:lumMod val="2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C2C30691-80CC-48D2-93D0-CD090D4163EC}"/>
              </a:ext>
            </a:extLst>
          </p:cNvPr>
          <p:cNvSpPr/>
          <p:nvPr/>
        </p:nvSpPr>
        <p:spPr>
          <a:xfrm>
            <a:off x="3243609" y="4775810"/>
            <a:ext cx="8165919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3600" b="1" i="1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Comparability: other measures of exporting country? 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C8041AD5-30EB-4404-BA81-8072C72D0BD5}"/>
              </a:ext>
            </a:extLst>
          </p:cNvPr>
          <p:cNvCxnSpPr>
            <a:cxnSpLocks/>
            <a:stCxn id="25" idx="1"/>
            <a:endCxn id="18" idx="1"/>
          </p:cNvCxnSpPr>
          <p:nvPr/>
        </p:nvCxnSpPr>
        <p:spPr>
          <a:xfrm rot="10800000" flipH="1" flipV="1">
            <a:off x="2172268" y="1319158"/>
            <a:ext cx="1051298" cy="5172851"/>
          </a:xfrm>
          <a:prstGeom prst="bentConnector3">
            <a:avLst>
              <a:gd name="adj1" fmla="val -21745"/>
            </a:avLst>
          </a:prstGeom>
          <a:ln>
            <a:solidFill>
              <a:schemeClr val="accent6">
                <a:lumMod val="25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C118169-C8D2-4266-937F-E328D4B65115}"/>
              </a:ext>
            </a:extLst>
          </p:cNvPr>
          <p:cNvSpPr/>
          <p:nvPr/>
        </p:nvSpPr>
        <p:spPr>
          <a:xfrm>
            <a:off x="3223566" y="6168844"/>
            <a:ext cx="8195141" cy="646331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altLang="en-US" sz="3600" b="1" i="1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Implementation is key</a:t>
            </a:r>
          </a:p>
        </p:txBody>
      </p:sp>
    </p:spTree>
    <p:extLst>
      <p:ext uri="{BB962C8B-B14F-4D97-AF65-F5344CB8AC3E}">
        <p14:creationId xmlns:p14="http://schemas.microsoft.com/office/powerpoint/2010/main" val="1370662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BBF182B-98F1-415F-94C6-247AD2C8F51C}"/>
              </a:ext>
            </a:extLst>
          </p:cNvPr>
          <p:cNvSpPr/>
          <p:nvPr/>
        </p:nvSpPr>
        <p:spPr>
          <a:xfrm>
            <a:off x="0" y="3815862"/>
            <a:ext cx="2461845" cy="3042138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6EAF83-AD57-45C8-A7E6-71AE24AAC5DA}"/>
              </a:ext>
            </a:extLst>
          </p:cNvPr>
          <p:cNvSpPr/>
          <p:nvPr/>
        </p:nvSpPr>
        <p:spPr>
          <a:xfrm>
            <a:off x="9095238" y="21824"/>
            <a:ext cx="3077307" cy="1627200"/>
          </a:xfrm>
          <a:prstGeom prst="rect">
            <a:avLst/>
          </a:prstGeom>
          <a:solidFill>
            <a:srgbClr val="FFFF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04F756-3851-45E5-9268-B52017EC3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" y="1786890"/>
            <a:ext cx="2969896" cy="501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>
            <a:extLst>
              <a:ext uri="{FF2B5EF4-FFF2-40B4-BE49-F238E27FC236}">
                <a16:creationId xmlns:a16="http://schemas.microsoft.com/office/drawing/2014/main" id="{81FFAF2D-9AAA-4E26-8B0E-8B3465479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866" y="1183006"/>
            <a:ext cx="8648700" cy="592454"/>
          </a:xfrm>
        </p:spPr>
        <p:txBody>
          <a:bodyPr/>
          <a:lstStyle/>
          <a:p>
            <a:pPr algn="l"/>
            <a:r>
              <a:rPr lang="en-GB" altLang="en-US" sz="2160"/>
              <a:t>Based on past WTO disputes, several useful “checks”, including:</a:t>
            </a:r>
            <a:endParaRPr lang="en-US" altLang="en-US" sz="2160"/>
          </a:p>
        </p:txBody>
      </p:sp>
      <p:sp>
        <p:nvSpPr>
          <p:cNvPr id="11268" name="Title 1">
            <a:extLst>
              <a:ext uri="{FF2B5EF4-FFF2-40B4-BE49-F238E27FC236}">
                <a16:creationId xmlns:a16="http://schemas.microsoft.com/office/drawing/2014/main" id="{ADA822EE-499D-4F3B-B100-C9AC144179B6}"/>
              </a:ext>
            </a:extLst>
          </p:cNvPr>
          <p:cNvSpPr txBox="1">
            <a:spLocks/>
          </p:cNvSpPr>
          <p:nvPr/>
        </p:nvSpPr>
        <p:spPr bwMode="auto">
          <a:xfrm>
            <a:off x="609600" y="0"/>
            <a:ext cx="10972800" cy="1411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360" b="1">
                <a:solidFill>
                  <a:schemeClr val="tx2"/>
                </a:solidFill>
              </a:rPr>
              <a:t>What to keep in mind when developing a trade-restrictive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360" b="1">
                <a:solidFill>
                  <a:schemeClr val="tx2"/>
                </a:solidFill>
              </a:rPr>
              <a:t>environmental measure</a:t>
            </a:r>
            <a:endParaRPr lang="en-US" altLang="en-US" sz="1320" b="1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7383C8-9564-44D6-90F4-D3927BF71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80" y="1701166"/>
            <a:ext cx="2971800" cy="50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70AFB7-0D77-4DA9-A691-24C573C99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340" y="1748790"/>
            <a:ext cx="2849880" cy="501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545CE2-0F76-4099-BBCB-9FDAE75D0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716" y="1786890"/>
            <a:ext cx="2889884" cy="501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50A0BD-85E5-4F24-92FA-48970501B4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B66A2D-C53D-4D60-9509-E6C8536CB165}" type="slidenum">
              <a:rPr lang="en-US" smtClean="0"/>
              <a:t>7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E5409F-48B7-4836-B5D9-899DD752C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55" y="21824"/>
            <a:ext cx="11945567" cy="1072542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GB" sz="5400" b="1" cap="small" dirty="0">
                <a:solidFill>
                  <a:schemeClr val="accent3">
                    <a:lumMod val="50000"/>
                  </a:schemeClr>
                </a:solidFill>
                <a:latin typeface="Browallia New" panose="020B0604020202020204" pitchFamily="34" charset="-34"/>
                <a:ea typeface="+mn-ea"/>
                <a:cs typeface="Browallia New" panose="020B0604020202020204" pitchFamily="34" charset="-34"/>
              </a:rPr>
              <a:t>Role of WTO Rules</a:t>
            </a:r>
            <a:endParaRPr lang="en-US" sz="5400" b="1" cap="small" dirty="0">
              <a:solidFill>
                <a:schemeClr val="accent3">
                  <a:lumMod val="50000"/>
                </a:schemeClr>
              </a:solidFill>
              <a:latin typeface="Browallia New" panose="020B0604020202020204" pitchFamily="34" charset="-34"/>
              <a:ea typeface="+mn-ea"/>
              <a:cs typeface="Browallia New" panose="020B0604020202020204" pitchFamily="34" charset="-34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DCBC8E0-6C2A-4A65-9F1D-1F76DF8366B0}"/>
              </a:ext>
            </a:extLst>
          </p:cNvPr>
          <p:cNvSpPr/>
          <p:nvPr/>
        </p:nvSpPr>
        <p:spPr>
          <a:xfrm>
            <a:off x="1046602" y="1685581"/>
            <a:ext cx="5563518" cy="20397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venir Next LT Pro" panose="020B0504020202020204" pitchFamily="34" charset="0"/>
              </a:rPr>
              <a:t>From the misperception that WTO rules act as an obstacle to </a:t>
            </a:r>
            <a:br>
              <a:rPr lang="en-GB" sz="2400" b="1" dirty="0">
                <a:latin typeface="Avenir Next LT Pro" panose="020B0504020202020204" pitchFamily="34" charset="0"/>
              </a:rPr>
            </a:br>
            <a:r>
              <a:rPr lang="en-GB" sz="2400" b="1" dirty="0">
                <a:latin typeface="Avenir Next LT Pro" panose="020B0504020202020204" pitchFamily="34" charset="0"/>
              </a:rPr>
              <a:t>climate regulations</a:t>
            </a:r>
            <a:endParaRPr lang="en-US" sz="2400" b="1" dirty="0">
              <a:latin typeface="Avenir Next LT Pro" panose="020B05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A58500-C2DA-4E46-814A-25338C57975C}"/>
              </a:ext>
            </a:extLst>
          </p:cNvPr>
          <p:cNvSpPr/>
          <p:nvPr/>
        </p:nvSpPr>
        <p:spPr>
          <a:xfrm>
            <a:off x="5581880" y="3040655"/>
            <a:ext cx="5563518" cy="203977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Avenir Next LT Pro" panose="020B0504020202020204" pitchFamily="34" charset="0"/>
              </a:rPr>
              <a:t>… to seizing the opportunity to develop and implement better regulations </a:t>
            </a:r>
            <a:endParaRPr lang="en-US" sz="2400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3947"/>
      </p:ext>
    </p:extLst>
  </p:cSld>
  <p:clrMapOvr>
    <a:masterClrMapping/>
  </p:clrMapOvr>
</p:sld>
</file>

<file path=ppt/theme/theme1.xml><?xml version="1.0" encoding="utf-8"?>
<a:theme xmlns:a="http://schemas.openxmlformats.org/drawingml/2006/main" name="WTO Theme">
  <a:themeElements>
    <a:clrScheme name="WTO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63D35"/>
      </a:accent1>
      <a:accent2>
        <a:srgbClr val="302C8C"/>
      </a:accent2>
      <a:accent3>
        <a:srgbClr val="318437"/>
      </a:accent3>
      <a:accent4>
        <a:srgbClr val="F4D8D7"/>
      </a:accent4>
      <a:accent5>
        <a:srgbClr val="D6D5E8"/>
      </a:accent5>
      <a:accent6>
        <a:srgbClr val="D6E6D7"/>
      </a:accent6>
      <a:hlink>
        <a:srgbClr val="302C8C"/>
      </a:hlink>
      <a:folHlink>
        <a:srgbClr val="9795C5"/>
      </a:folHlink>
    </a:clrScheme>
    <a:fontScheme name="WTO Them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27DF0A5D-83CA-4059-B113-819D29D48133}" vid="{1F5E40B0-B9F4-447A-A549-19B9317B62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3563</TotalTime>
  <Words>350</Words>
  <Application>Microsoft Office PowerPoint</Application>
  <PresentationFormat>Widescreen</PresentationFormat>
  <Paragraphs>64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Avenir Next LT Pro</vt:lpstr>
      <vt:lpstr>Browallia New</vt:lpstr>
      <vt:lpstr>Calibri</vt:lpstr>
      <vt:lpstr>Microsoft Sans Serif</vt:lpstr>
      <vt:lpstr>WTO Theme</vt:lpstr>
      <vt:lpstr>PowerPoint Presentation</vt:lpstr>
      <vt:lpstr>Key legal WTO questions will be defined by features that are yet to be designed, e.g.</vt:lpstr>
      <vt:lpstr>Framework to analyse a bca:  3 key legal challenges </vt:lpstr>
      <vt:lpstr>Coverage</vt:lpstr>
      <vt:lpstr>Consistency</vt:lpstr>
      <vt:lpstr>Justifiability</vt:lpstr>
      <vt:lpstr>Based on past WTO disputes, several useful “checks”, including:</vt:lpstr>
      <vt:lpstr>Role of WTO Rules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Ramos, Daniel</dc:creator>
  <cp:lastModifiedBy>Tamiotti, Ludivine</cp:lastModifiedBy>
  <cp:revision>66</cp:revision>
  <dcterms:created xsi:type="dcterms:W3CDTF">2021-01-21T10:14:26Z</dcterms:created>
  <dcterms:modified xsi:type="dcterms:W3CDTF">2021-03-10T10:51:35Z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7ef10e14-bd9c-4ffa-aeb7-a7df0150f6fe</vt:lpwstr>
  </property>
  <property fmtid="{D5CDD505-2E9C-101B-9397-08002B2CF9AE}" pid="3" name="WTOCLASSIFICATION">
    <vt:lpwstr>NC</vt:lpwstr>
  </property>
</Properties>
</file>