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0" r:id="rId2"/>
    <p:sldId id="278" r:id="rId3"/>
    <p:sldId id="279" r:id="rId4"/>
    <p:sldId id="267" r:id="rId5"/>
    <p:sldId id="280" r:id="rId6"/>
    <p:sldId id="281" r:id="rId7"/>
    <p:sldId id="282" r:id="rId8"/>
    <p:sldId id="261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193D"/>
    <a:srgbClr val="FFCC00"/>
    <a:srgbClr val="79C943"/>
    <a:srgbClr val="093266"/>
    <a:srgbClr val="29C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79" autoAdjust="0"/>
  </p:normalViewPr>
  <p:slideViewPr>
    <p:cSldViewPr snapToGrid="0" snapToObjects="1">
      <p:cViewPr varScale="1">
        <p:scale>
          <a:sx n="93" d="100"/>
          <a:sy n="93" d="100"/>
        </p:scale>
        <p:origin x="3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A1360-9E29-4A12-95BB-7A1B86ECE3DC}" type="datetimeFigureOut">
              <a:rPr lang="en-CA" smtClean="0"/>
              <a:t>2021-02-24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458A7-A0A1-4490-86CF-1BC40E7AD7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4867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458A7-A0A1-4490-86CF-1BC40E7AD780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936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458A7-A0A1-4490-86CF-1BC40E7AD78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2190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458A7-A0A1-4490-86CF-1BC40E7AD780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061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63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75726"/>
            <a:ext cx="4737104" cy="1470025"/>
          </a:xfrm>
        </p:spPr>
        <p:txBody>
          <a:bodyPr/>
          <a:lstStyle>
            <a:lvl1pPr>
              <a:defRPr sz="3200">
                <a:solidFill>
                  <a:srgbClr val="093266"/>
                </a:solidFill>
              </a:defRPr>
            </a:lvl1pPr>
          </a:lstStyle>
          <a:p>
            <a:r>
              <a:rPr lang="en-CA" dirty="0"/>
              <a:t>Presentation</a:t>
            </a:r>
            <a:br>
              <a:rPr lang="en-CA" dirty="0"/>
            </a:br>
            <a:r>
              <a:rPr lang="en-CA" dirty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68652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0932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Date</a:t>
            </a:r>
          </a:p>
          <a:p>
            <a:r>
              <a:rPr lang="en-CA" dirty="0"/>
              <a:t>Presenter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69495" y="424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IISD - Full Logo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930712"/>
            <a:ext cx="1747701" cy="7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57200" y="2803270"/>
            <a:ext cx="6453188" cy="306705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7F7F7F"/>
                </a:solidFill>
              </a:defRPr>
            </a:lvl1pPr>
            <a:lvl2pPr marL="742950" indent="-285750">
              <a:buFont typeface="Arial"/>
              <a:buChar char="•"/>
              <a:defRPr sz="1600"/>
            </a:lvl2pPr>
            <a:lvl3pPr marL="1200150" indent="-285750">
              <a:buFont typeface="Arial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57200" y="2021168"/>
            <a:ext cx="6400800" cy="782102"/>
          </a:xfrm>
        </p:spPr>
        <p:txBody>
          <a:bodyPr/>
          <a:lstStyle>
            <a:lvl1pPr marL="0" indent="0" algn="l">
              <a:buNone/>
              <a:defRPr>
                <a:solidFill>
                  <a:srgbClr val="29C3E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3" name="Picture 2" descr="IISD - Globe 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014" y="274638"/>
            <a:ext cx="472786" cy="47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2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IISD icon Logo 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014" y="274638"/>
            <a:ext cx="472786" cy="47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0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657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1414"/>
            <a:ext cx="8229600" cy="3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92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rgbClr val="093266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b="0" i="0" kern="1200">
          <a:solidFill>
            <a:srgbClr val="29C3EC"/>
          </a:solidFill>
          <a:latin typeface="Arial"/>
          <a:ea typeface="+mn-ea"/>
          <a:cs typeface="Arial"/>
        </a:defRPr>
      </a:lvl1pPr>
      <a:lvl2pPr marL="457200" indent="0" algn="l" defTabSz="457200" rtl="0" eaLnBrk="1" latinLnBrk="0" hangingPunct="1">
        <a:spcBef>
          <a:spcPct val="20000"/>
        </a:spcBef>
        <a:buClr>
          <a:srgbClr val="29C3EC"/>
        </a:buClr>
        <a:buFont typeface="Arial"/>
        <a:buNone/>
        <a:defRPr sz="1800" kern="1200">
          <a:solidFill>
            <a:srgbClr val="7F7F7F"/>
          </a:solidFill>
          <a:latin typeface="Arial"/>
          <a:ea typeface="+mn-ea"/>
          <a:cs typeface="Arial"/>
        </a:defRPr>
      </a:lvl2pPr>
      <a:lvl3pPr marL="914400" indent="0" algn="l" defTabSz="457200" rtl="0" eaLnBrk="1" latinLnBrk="0" hangingPunct="1">
        <a:spcBef>
          <a:spcPct val="20000"/>
        </a:spcBef>
        <a:buClr>
          <a:srgbClr val="29C3EC"/>
        </a:buClr>
        <a:buFont typeface="Arial"/>
        <a:buNone/>
        <a:defRPr sz="1800" kern="1200">
          <a:solidFill>
            <a:srgbClr val="7F7F7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9C3EC"/>
        </a:buClr>
        <a:buFont typeface="Arial"/>
        <a:buChar char="–"/>
        <a:defRPr sz="1800" kern="1200">
          <a:solidFill>
            <a:srgbClr val="7F7F7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9C3EC"/>
        </a:buClr>
        <a:buFont typeface="Arial"/>
        <a:buChar char="»"/>
        <a:defRPr sz="1800" kern="1200">
          <a:solidFill>
            <a:srgbClr val="7F7F7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3" b="3733"/>
          <a:stretch>
            <a:fillRect/>
          </a:stretch>
        </p:blipFill>
        <p:spPr/>
      </p:pic>
      <p:pic>
        <p:nvPicPr>
          <p:cNvPr id="5" name="Picture 4" descr="IISD Shape.eps"/>
          <p:cNvPicPr>
            <a:picLocks noChangeAspect="1"/>
          </p:cNvPicPr>
          <p:nvPr/>
        </p:nvPicPr>
        <p:blipFill>
          <a:blip r:embed="rId3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8404"/>
            <a:ext cx="5816600" cy="2159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1849" y="1775726"/>
            <a:ext cx="5151055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BCA Methodologies, approaches, design</a:t>
            </a:r>
          </a:p>
        </p:txBody>
      </p:sp>
      <p:pic>
        <p:nvPicPr>
          <p:cNvPr id="9" name="Picture 8" descr="IISD Shape.eps"/>
          <p:cNvPicPr>
            <a:picLocks noChangeAspect="1"/>
          </p:cNvPicPr>
          <p:nvPr/>
        </p:nvPicPr>
        <p:blipFill>
          <a:blip r:embed="rId3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03" y="3729318"/>
            <a:ext cx="3606312" cy="1338587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71849" y="3814119"/>
            <a:ext cx="6814751" cy="204206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BCAs: Issues, Options &amp; Impacts</a:t>
            </a:r>
          </a:p>
          <a:p>
            <a:r>
              <a:rPr lang="en-US" dirty="0">
                <a:solidFill>
                  <a:schemeClr val="bg1"/>
                </a:solidFill>
              </a:rPr>
              <a:t>Aaron Cosbey</a:t>
            </a:r>
          </a:p>
          <a:p>
            <a:r>
              <a:rPr lang="en-US" dirty="0">
                <a:solidFill>
                  <a:schemeClr val="bg1"/>
                </a:solidFill>
              </a:rPr>
              <a:t>March 4, 2021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9048" y="6204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7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62731" y="398339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sz="3600" dirty="0"/>
              <a:t>7. Crediting for foreign policies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031318"/>
            <a:ext cx="1392237" cy="565523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081049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3" y="1343796"/>
            <a:ext cx="6736534" cy="829948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From an environmental perspective, crediting should occur, or low-carbon producers are penalized</a:t>
              </a: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3" y="2625037"/>
            <a:ext cx="7470774" cy="986503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But not for non-price-based policies: only credit for the equivalent of the underlying policy measure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3" y="4083965"/>
            <a:ext cx="6736534" cy="910726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3193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Extremely complex: needs a bilateral negotiation of equivalency for each trading partner</a:t>
              </a:r>
            </a:p>
          </p:txBody>
        </p:sp>
      </p:grpSp>
      <p:grpSp>
        <p:nvGrpSpPr>
          <p:cNvPr id="25" name="Group 16">
            <a:extLst>
              <a:ext uri="{FF2B5EF4-FFF2-40B4-BE49-F238E27FC236}">
                <a16:creationId xmlns:a16="http://schemas.microsoft.com/office/drawing/2014/main" id="{E418BC01-041F-459D-9E82-F985E6BBFFD6}"/>
              </a:ext>
            </a:extLst>
          </p:cNvPr>
          <p:cNvGrpSpPr>
            <a:grpSpLocks/>
          </p:cNvGrpSpPr>
          <p:nvPr/>
        </p:nvGrpSpPr>
        <p:grpSpPr bwMode="auto">
          <a:xfrm>
            <a:off x="1122363" y="5467117"/>
            <a:ext cx="7470774" cy="814336"/>
            <a:chOff x="2400" y="1968"/>
            <a:chExt cx="960" cy="960"/>
          </a:xfrm>
        </p:grpSpPr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B9243B34-D53E-41BC-B726-8D4B507EAE6A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6ECF8F73-88E0-4B97-A559-3F7BD26391C1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Gives rise to risk of “resource shuffling”: rearrangement of trade flows with no final effect on GHG emissions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138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62731" y="398339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sz="3600" dirty="0"/>
              <a:t>8. Use of revenues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031318"/>
            <a:ext cx="1392237" cy="565523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081049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252634" y="1293811"/>
            <a:ext cx="6736534" cy="829948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20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Keep it, or give it away?</a:t>
              </a: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2250946" y="2353100"/>
            <a:ext cx="4479367" cy="986503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Keep it: general revenues, or hypothecated to some climate-related fund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2250946" y="3569644"/>
            <a:ext cx="4479367" cy="910726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Give it away: to multilateral climate fund (GCF, AF), or somehow help exporters overcome the BCA barriers</a:t>
              </a:r>
            </a:p>
          </p:txBody>
        </p:sp>
      </p:grpSp>
      <p:grpSp>
        <p:nvGrpSpPr>
          <p:cNvPr id="25" name="Group 16">
            <a:extLst>
              <a:ext uri="{FF2B5EF4-FFF2-40B4-BE49-F238E27FC236}">
                <a16:creationId xmlns:a16="http://schemas.microsoft.com/office/drawing/2014/main" id="{E418BC01-041F-459D-9E82-F985E6BBFFD6}"/>
              </a:ext>
            </a:extLst>
          </p:cNvPr>
          <p:cNvGrpSpPr>
            <a:grpSpLocks/>
          </p:cNvGrpSpPr>
          <p:nvPr/>
        </p:nvGrpSpPr>
        <p:grpSpPr bwMode="auto">
          <a:xfrm>
            <a:off x="1106895" y="4830877"/>
            <a:ext cx="7470774" cy="1390979"/>
            <a:chOff x="2400" y="1968"/>
            <a:chExt cx="960" cy="960"/>
          </a:xfrm>
        </p:grpSpPr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B9243B34-D53E-41BC-B726-8D4B507EAE6A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6ECF8F73-88E0-4B97-A559-3F7BD26391C1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1588" lvl="1" indent="0">
                <a:lnSpc>
                  <a:spcPct val="107000"/>
                </a:lnSpc>
                <a:spcAft>
                  <a:spcPts val="800"/>
                </a:spcAft>
                <a:buNone/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Problem: Very tempting to keep it. Potential major revenue source. And domestic constituents don’t want to see it sent abroad. But bad optics for trading partners; potential GATT Article XX problems.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74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3" b="3733"/>
          <a:stretch>
            <a:fillRect/>
          </a:stretch>
        </p:blipFill>
        <p:spPr/>
      </p:pic>
      <p:pic>
        <p:nvPicPr>
          <p:cNvPr id="5" name="Picture 4" descr="IISD Shape.eps"/>
          <p:cNvPicPr>
            <a:picLocks noChangeAspect="1"/>
          </p:cNvPicPr>
          <p:nvPr/>
        </p:nvPicPr>
        <p:blipFill>
          <a:blip r:embed="rId3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8404"/>
            <a:ext cx="5816600" cy="2159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1849" y="1775726"/>
            <a:ext cx="5151055" cy="14700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Thanks</a:t>
            </a:r>
          </a:p>
        </p:txBody>
      </p:sp>
      <p:pic>
        <p:nvPicPr>
          <p:cNvPr id="9" name="Picture 8" descr="IISD Shape.eps"/>
          <p:cNvPicPr>
            <a:picLocks noChangeAspect="1"/>
          </p:cNvPicPr>
          <p:nvPr/>
        </p:nvPicPr>
        <p:blipFill>
          <a:blip r:embed="rId3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03" y="3729318"/>
            <a:ext cx="3606312" cy="1338587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71849" y="3814119"/>
            <a:ext cx="6814751" cy="204206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Aaron Cosbey</a:t>
            </a:r>
          </a:p>
          <a:p>
            <a:r>
              <a:rPr lang="en-US" dirty="0">
                <a:solidFill>
                  <a:schemeClr val="bg1"/>
                </a:solidFill>
              </a:rPr>
              <a:t>aaronc@iisd.org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9048" y="6204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199" y="1565189"/>
            <a:ext cx="7813589" cy="4305131"/>
          </a:xfrm>
        </p:spPr>
        <p:txBody>
          <a:bodyPr>
            <a:norm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BCA is not a single thing – it’s more like a decision tree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hard to say in the abstract whether it succeeds at preventing leakage, protecting competitiveness, abiding by WTO law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kind of assessment is only possible when looking at specific design elements</a:t>
            </a:r>
          </a:p>
        </p:txBody>
      </p:sp>
    </p:spTree>
    <p:extLst>
      <p:ext uri="{BB962C8B-B14F-4D97-AF65-F5344CB8AC3E}">
        <p14:creationId xmlns:p14="http://schemas.microsoft.com/office/powerpoint/2010/main" val="38418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/>
          <a:lstStyle/>
          <a:p>
            <a:r>
              <a:rPr lang="en-US" dirty="0"/>
              <a:t>Eight design elements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F070D-1633-4822-AFDF-1324EE9A5713}"/>
              </a:ext>
            </a:extLst>
          </p:cNvPr>
          <p:cNvSpPr/>
          <p:nvPr/>
        </p:nvSpPr>
        <p:spPr>
          <a:xfrm>
            <a:off x="634315" y="1532238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Policy instrument</a:t>
            </a:r>
            <a:endParaRPr lang="en-CA" sz="2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F71B3-A54C-46FA-95BD-9F6A1DCEEAD3}"/>
              </a:ext>
            </a:extLst>
          </p:cNvPr>
          <p:cNvSpPr/>
          <p:nvPr/>
        </p:nvSpPr>
        <p:spPr>
          <a:xfrm>
            <a:off x="634313" y="2133601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Coverage of trade flows</a:t>
            </a:r>
            <a:endParaRPr lang="en-CA" sz="2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86618-376F-44DC-AC6F-D793B787555D}"/>
              </a:ext>
            </a:extLst>
          </p:cNvPr>
          <p:cNvSpPr/>
          <p:nvPr/>
        </p:nvSpPr>
        <p:spPr>
          <a:xfrm>
            <a:off x="634313" y="2734964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Geographic scope</a:t>
            </a:r>
            <a:endParaRPr lang="en-CA" sz="20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048D00-586F-45C9-8FB2-8C82FDC307AB}"/>
              </a:ext>
            </a:extLst>
          </p:cNvPr>
          <p:cNvSpPr/>
          <p:nvPr/>
        </p:nvSpPr>
        <p:spPr>
          <a:xfrm>
            <a:off x="634315" y="3382663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Sectoral scope</a:t>
            </a:r>
            <a:endParaRPr lang="en-CA" sz="20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49DF32-5509-4AC5-B09C-0529AC90A051}"/>
              </a:ext>
            </a:extLst>
          </p:cNvPr>
          <p:cNvSpPr/>
          <p:nvPr/>
        </p:nvSpPr>
        <p:spPr>
          <a:xfrm>
            <a:off x="634315" y="4030363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Emissions scope</a:t>
            </a:r>
            <a:endParaRPr lang="en-CA" sz="2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7484D0-718C-4CCB-BB56-8C9370ED7117}"/>
              </a:ext>
            </a:extLst>
          </p:cNvPr>
          <p:cNvSpPr/>
          <p:nvPr/>
        </p:nvSpPr>
        <p:spPr>
          <a:xfrm>
            <a:off x="634315" y="4677032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Calculating embedded emissions</a:t>
            </a:r>
            <a:endParaRPr lang="en-CA" sz="20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C3CF79-761A-4679-8AA6-626DFB27C5EE}"/>
              </a:ext>
            </a:extLst>
          </p:cNvPr>
          <p:cNvSpPr/>
          <p:nvPr/>
        </p:nvSpPr>
        <p:spPr>
          <a:xfrm>
            <a:off x="634315" y="5325762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Crediting for foreign policies</a:t>
            </a:r>
            <a:endParaRPr lang="en-CA" sz="2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883677-825F-42A6-BD0A-98234E7ABC3C}"/>
              </a:ext>
            </a:extLst>
          </p:cNvPr>
          <p:cNvSpPr/>
          <p:nvPr/>
        </p:nvSpPr>
        <p:spPr>
          <a:xfrm>
            <a:off x="634315" y="5974492"/>
            <a:ext cx="7875372" cy="4695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Use of revenues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354693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8792" y="375375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dirty="0"/>
              <a:t>1. Policy instrument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209675"/>
            <a:ext cx="1392237" cy="44767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211263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4" y="1589288"/>
            <a:ext cx="5748337" cy="825500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BCA is an accompaniment for ambitious climate policy</a:t>
              </a:r>
              <a:endParaRPr lang="en-US" altLang="ko-KR" b="1" dirty="0">
                <a:solidFill>
                  <a:schemeClr val="bg1"/>
                </a:solidFill>
                <a:ea typeface="-윤명조130" pitchFamily="18" charset="-127"/>
              </a:endParaRP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4" y="2975272"/>
            <a:ext cx="6431733" cy="825500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does it accompany? Carbon tax, Emissions Trading System, non-price-based regulations?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4" y="4311751"/>
            <a:ext cx="7470774" cy="1162051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3193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 policy instrument matters. Legally, probably can’t rebate on exports if it’s ETS. Hard to see how to do it at all if it’s not based on carbon pricing – the US dilemma.</a:t>
              </a:r>
              <a:endParaRPr lang="en-US" altLang="ko-KR" b="1" dirty="0">
                <a:solidFill>
                  <a:schemeClr val="bg1"/>
                </a:solidFill>
                <a:ea typeface="-윤명조130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8792" y="375375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dirty="0"/>
              <a:t>2. Coverage of trade flows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209675"/>
            <a:ext cx="1392237" cy="44767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211263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4" y="1563570"/>
            <a:ext cx="5748337" cy="825500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All BCA proposals cover imports. The question is whether they also cover exports.</a:t>
              </a:r>
              <a:endParaRPr lang="en-US" altLang="ko-KR" b="1" dirty="0">
                <a:solidFill>
                  <a:schemeClr val="bg1"/>
                </a:solidFill>
                <a:ea typeface="-윤명조130" pitchFamily="18" charset="-127"/>
              </a:endParaRP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4" y="2938253"/>
            <a:ext cx="6431733" cy="825500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If not, then they leave any export-oriented firms at risk of leakage.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4" y="4251508"/>
            <a:ext cx="7470774" cy="1162051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But is export coverage legal? As above, probably not if it’s an ETS. And maybe not even if it’s a tax – unclear.</a:t>
              </a:r>
              <a:endParaRPr lang="en-US" altLang="ko-KR" b="1" dirty="0">
                <a:solidFill>
                  <a:schemeClr val="bg1"/>
                </a:solidFill>
                <a:ea typeface="-윤명조130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326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8792" y="375375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dirty="0"/>
              <a:t>3. Geographic scope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209675"/>
            <a:ext cx="1392237" cy="44767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211263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4" y="1546116"/>
            <a:ext cx="7470774" cy="1026671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Will any countries be exempt on the basis of criteria like less developed status, or adequacy of climate ambition (e.g., ambitious NDC under Paris Agreement)?</a:t>
              </a: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4" y="3016250"/>
            <a:ext cx="6431733" cy="825500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3193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Problem: MFN violation; needs saving by GATT Article XX, perhaps Enabling Clause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4" y="4285214"/>
            <a:ext cx="7470774" cy="1162051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Problem: Implementing country has to judge adequacy of others’ climate efforts: counter to the spirit of Paris Agreement, and creates GATT Art XX problems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552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8792" y="375375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dirty="0"/>
              <a:t>4. Sectoral scope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031318"/>
            <a:ext cx="1392237" cy="565523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081049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3" y="1234743"/>
            <a:ext cx="6736534" cy="829948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sectors should be covered? From the perspective of preventing leakage: cover them all.</a:t>
              </a: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3" y="2407476"/>
            <a:ext cx="7470774" cy="1203887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Tension: environmental gain vs administrative feasibility. Extremely difficult to cover manufactured goods. Easier to cover just upstream commodities. And that’s where the most emissions-intensity is.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3" y="3837977"/>
            <a:ext cx="6736534" cy="910726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Typical subjects of BCA: steel, chemicals, fertilizers, aluminum, cement, pulp &amp; paper, fuels (sometimes electricity)</a:t>
              </a:r>
            </a:p>
          </p:txBody>
        </p:sp>
      </p:grpSp>
      <p:grpSp>
        <p:nvGrpSpPr>
          <p:cNvPr id="25" name="Group 16">
            <a:extLst>
              <a:ext uri="{FF2B5EF4-FFF2-40B4-BE49-F238E27FC236}">
                <a16:creationId xmlns:a16="http://schemas.microsoft.com/office/drawing/2014/main" id="{E418BC01-041F-459D-9E82-F985E6BBFFD6}"/>
              </a:ext>
            </a:extLst>
          </p:cNvPr>
          <p:cNvGrpSpPr>
            <a:grpSpLocks/>
          </p:cNvGrpSpPr>
          <p:nvPr/>
        </p:nvGrpSpPr>
        <p:grpSpPr bwMode="auto">
          <a:xfrm>
            <a:off x="1122363" y="5011754"/>
            <a:ext cx="7470774" cy="1162051"/>
            <a:chOff x="2400" y="1968"/>
            <a:chExt cx="960" cy="960"/>
          </a:xfrm>
        </p:grpSpPr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B9243B34-D53E-41BC-B726-8D4B507EAE6A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6ECF8F73-88E0-4B97-A559-3F7BD26391C1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Problem: upstream BCA in sectors with long and complex downstream value </a:t>
              </a:r>
              <a:r>
                <a:rPr lang="en-CA" sz="18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chains (e.g., chemicals, steel) is </a:t>
              </a: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recipe for leakage and de-industrialization in the processing/manufacturing sectors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66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44032" cy="1143000"/>
          </a:xfrm>
        </p:spPr>
        <p:txBody>
          <a:bodyPr/>
          <a:lstStyle/>
          <a:p>
            <a:r>
              <a:rPr lang="en-US" dirty="0"/>
              <a:t>5. Emissions scope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5416" y="5385916"/>
            <a:ext cx="8353168" cy="968805"/>
          </a:xfrm>
        </p:spPr>
        <p:txBody>
          <a:bodyPr>
            <a:normAutofit/>
          </a:bodyPr>
          <a:lstStyle/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Scope 1 always included. Scope 2 probably should be – if not, leakage potential. Scope 3 questionable – maybe input goods?</a:t>
            </a:r>
            <a:endParaRPr lang="en-CA" sz="4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4E4038-9AE8-47C9-BA80-810EA9F5ACC7}"/>
              </a:ext>
            </a:extLst>
          </p:cNvPr>
          <p:cNvSpPr/>
          <p:nvPr/>
        </p:nvSpPr>
        <p:spPr>
          <a:xfrm>
            <a:off x="457200" y="1248398"/>
            <a:ext cx="3501081" cy="1911178"/>
          </a:xfrm>
          <a:prstGeom prst="ellipse">
            <a:avLst/>
          </a:prstGeom>
          <a:gradFill>
            <a:gsLst>
              <a:gs pos="0">
                <a:srgbClr val="79C94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Scope 1:</a:t>
            </a:r>
          </a:p>
          <a:p>
            <a:pPr algn="ctr"/>
            <a:r>
              <a:rPr lang="en-US" b="1" dirty="0"/>
              <a:t>Direct emissions (from industrial processes)</a:t>
            </a:r>
            <a:endParaRPr lang="en-CA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DD76CCD-4995-49F9-BE44-3B7F37F29164}"/>
              </a:ext>
            </a:extLst>
          </p:cNvPr>
          <p:cNvSpPr/>
          <p:nvPr/>
        </p:nvSpPr>
        <p:spPr>
          <a:xfrm>
            <a:off x="4662615" y="1629665"/>
            <a:ext cx="3501081" cy="1911178"/>
          </a:xfrm>
          <a:prstGeom prst="ellipse">
            <a:avLst/>
          </a:prstGeom>
          <a:gradFill>
            <a:gsLst>
              <a:gs pos="0">
                <a:srgbClr val="79C94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Scope 2:</a:t>
            </a:r>
          </a:p>
          <a:p>
            <a:pPr algn="ctr"/>
            <a:r>
              <a:rPr lang="en-US" b="1" dirty="0"/>
              <a:t>Emissions from purchased electricity, steam, heat</a:t>
            </a:r>
            <a:endParaRPr lang="en-CA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CE8B14A-7004-473B-A13B-FAB8D7946BEB}"/>
              </a:ext>
            </a:extLst>
          </p:cNvPr>
          <p:cNvSpPr/>
          <p:nvPr/>
        </p:nvSpPr>
        <p:spPr>
          <a:xfrm>
            <a:off x="1907060" y="3317157"/>
            <a:ext cx="3501081" cy="1911178"/>
          </a:xfrm>
          <a:prstGeom prst="ellipse">
            <a:avLst/>
          </a:prstGeom>
          <a:gradFill>
            <a:gsLst>
              <a:gs pos="0">
                <a:srgbClr val="79C94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Scope 3:</a:t>
            </a:r>
          </a:p>
          <a:p>
            <a:pPr algn="ctr"/>
            <a:r>
              <a:rPr lang="en-US" b="1" dirty="0"/>
              <a:t>Other indirect emissions (e.g., from purchased inputs, transport, consumption)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4388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/>
          </p:cNvSpPr>
          <p:nvPr/>
        </p:nvSpPr>
        <p:spPr>
          <a:xfrm>
            <a:off x="6870700" y="6511925"/>
            <a:ext cx="1866900" cy="1825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62731" y="398339"/>
            <a:ext cx="8618537" cy="288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0932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ko-KR" sz="3600" dirty="0"/>
              <a:t>6. Calculating embedded emissions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0863" y="1031318"/>
            <a:ext cx="1392237" cy="565523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947988" y="1081049"/>
            <a:ext cx="52451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122363" y="1339310"/>
            <a:ext cx="6736534" cy="829948"/>
            <a:chOff x="2400" y="2008"/>
            <a:chExt cx="960" cy="960"/>
          </a:xfrm>
        </p:grpSpPr>
        <p:sp>
          <p:nvSpPr>
            <p:cNvPr id="15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blackWhite">
            <a:xfrm>
              <a:off x="2400" y="200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A: Product-based: demand data on actual emissions for each shipment, or each facility</a:t>
              </a:r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1122363" y="2604095"/>
            <a:ext cx="7470774" cy="986503"/>
            <a:chOff x="2400" y="1968"/>
            <a:chExt cx="960" cy="960"/>
          </a:xfrm>
        </p:grpSpPr>
        <p:sp>
          <p:nvSpPr>
            <p:cNvPr id="19" name="Rectangle 1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Rectangle 1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B: Benchmark: set a default value, based on existing performance (e.g., global average, domestic 80</a:t>
              </a:r>
              <a:r>
                <a:rPr lang="en-CA" sz="1800" b="1" baseline="30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percentile)</a:t>
              </a:r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122363" y="4110697"/>
            <a:ext cx="6736534" cy="910726"/>
            <a:chOff x="2400" y="1968"/>
            <a:chExt cx="960" cy="960"/>
          </a:xfrm>
        </p:grpSpPr>
        <p:sp>
          <p:nvSpPr>
            <p:cNvPr id="23" name="Rectangle 1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C: Hybrid: use general benchmark for scope 1, create regional or national default for scope 2</a:t>
              </a:r>
            </a:p>
          </p:txBody>
        </p:sp>
      </p:grpSp>
      <p:grpSp>
        <p:nvGrpSpPr>
          <p:cNvPr id="25" name="Group 16">
            <a:extLst>
              <a:ext uri="{FF2B5EF4-FFF2-40B4-BE49-F238E27FC236}">
                <a16:creationId xmlns:a16="http://schemas.microsoft.com/office/drawing/2014/main" id="{E418BC01-041F-459D-9E82-F985E6BBFFD6}"/>
              </a:ext>
            </a:extLst>
          </p:cNvPr>
          <p:cNvGrpSpPr>
            <a:grpSpLocks/>
          </p:cNvGrpSpPr>
          <p:nvPr/>
        </p:nvGrpSpPr>
        <p:grpSpPr bwMode="auto">
          <a:xfrm>
            <a:off x="1122363" y="5467117"/>
            <a:ext cx="7470774" cy="706688"/>
            <a:chOff x="2400" y="1968"/>
            <a:chExt cx="960" cy="960"/>
          </a:xfrm>
        </p:grpSpPr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B9243B34-D53E-41BC-B726-8D4B507EAE6A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White">
            <a:xfrm>
              <a:off x="2400" y="1968"/>
              <a:ext cx="960" cy="960"/>
            </a:xfrm>
            <a:prstGeom prst="rect">
              <a:avLst/>
            </a:prstGeom>
            <a:solidFill>
              <a:srgbClr val="79C94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6ECF8F73-88E0-4B97-A559-3F7BD26391C1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White">
            <a:xfrm>
              <a:off x="2440" y="2008"/>
              <a:ext cx="880" cy="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>
              <a:lvl1pPr defTabSz="895350">
                <a:buSzPct val="120000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1pPr>
              <a:lvl2pPr marL="144463" indent="-142875" defTabSz="895350">
                <a:buSzPct val="120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2pPr>
              <a:lvl3pPr marL="295275" indent="-149225" defTabSz="895350"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3pPr>
              <a:lvl4pPr marL="431800" indent="-134938" defTabSz="895350">
                <a:buSzPct val="8900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4pPr>
              <a:lvl5pPr marL="582613" indent="-149225" defTabSz="895350"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5pPr>
              <a:lvl6pPr marL="10398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6pPr>
              <a:lvl7pPr marL="14970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7pPr>
              <a:lvl8pPr marL="19542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8pPr>
              <a:lvl9pPr marL="2411413" indent="-149225" defTabSz="895350" fontAlgn="base">
                <a:spcBef>
                  <a:spcPct val="0"/>
                </a:spcBef>
                <a:spcAft>
                  <a:spcPct val="0"/>
                </a:spcAft>
                <a:buSzPct val="7500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34" charset="-127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CA" sz="1800" b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Option: allow producers to challenge any benchmark with verified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948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715</Words>
  <Application>Microsoft Office PowerPoint</Application>
  <PresentationFormat>On-screen Show (4:3)</PresentationFormat>
  <Paragraphs>63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BCA Methodologies, approaches, design</vt:lpstr>
      <vt:lpstr>Context</vt:lpstr>
      <vt:lpstr>Eight design elements</vt:lpstr>
      <vt:lpstr>PowerPoint Presentation</vt:lpstr>
      <vt:lpstr>PowerPoint Presentation</vt:lpstr>
      <vt:lpstr>PowerPoint Presentation</vt:lpstr>
      <vt:lpstr>PowerPoint Presentation</vt:lpstr>
      <vt:lpstr>5. Emissions scope</vt:lpstr>
      <vt:lpstr>PowerPoint Presentation</vt:lpstr>
      <vt:lpstr>PowerPoint Presentation</vt:lpstr>
      <vt:lpstr>PowerPoint Presentation</vt:lpstr>
      <vt:lpstr>Thanks</vt:lpstr>
    </vt:vector>
  </TitlesOfParts>
  <Company>Joshua David Creative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 Layton</dc:creator>
  <cp:lastModifiedBy>Aaron Cosbey</cp:lastModifiedBy>
  <cp:revision>41</cp:revision>
  <dcterms:created xsi:type="dcterms:W3CDTF">2015-05-08T01:12:20Z</dcterms:created>
  <dcterms:modified xsi:type="dcterms:W3CDTF">2021-02-25T01:41:44Z</dcterms:modified>
</cp:coreProperties>
</file>